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73" r:id="rId3"/>
    <p:sldId id="261" r:id="rId4"/>
    <p:sldId id="267" r:id="rId5"/>
    <p:sldId id="270" r:id="rId6"/>
    <p:sldId id="262" r:id="rId7"/>
    <p:sldId id="264" r:id="rId8"/>
    <p:sldId id="263" r:id="rId9"/>
    <p:sldId id="265" r:id="rId10"/>
    <p:sldId id="266" r:id="rId11"/>
    <p:sldId id="271" r:id="rId12"/>
    <p:sldId id="272" r:id="rId13"/>
    <p:sldId id="274" r:id="rId14"/>
    <p:sldId id="275" r:id="rId15"/>
    <p:sldId id="276" r:id="rId16"/>
    <p:sldId id="258" r:id="rId17"/>
    <p:sldId id="277" r:id="rId18"/>
    <p:sldId id="279" r:id="rId19"/>
    <p:sldId id="278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200E-21AF-4A24-8206-A6B84DB1E488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0E00-7823-4552-AD3F-A7C353E7D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90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200E-21AF-4A24-8206-A6B84DB1E488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0E00-7823-4552-AD3F-A7C353E7D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68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200E-21AF-4A24-8206-A6B84DB1E488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0E00-7823-4552-AD3F-A7C353E7D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06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200E-21AF-4A24-8206-A6B84DB1E488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0E00-7823-4552-AD3F-A7C353E7D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15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200E-21AF-4A24-8206-A6B84DB1E488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0E00-7823-4552-AD3F-A7C353E7D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7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200E-21AF-4A24-8206-A6B84DB1E488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0E00-7823-4552-AD3F-A7C353E7D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11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200E-21AF-4A24-8206-A6B84DB1E488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0E00-7823-4552-AD3F-A7C353E7D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25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200E-21AF-4A24-8206-A6B84DB1E488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0E00-7823-4552-AD3F-A7C353E7D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95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200E-21AF-4A24-8206-A6B84DB1E488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0E00-7823-4552-AD3F-A7C353E7D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74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200E-21AF-4A24-8206-A6B84DB1E488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0E00-7823-4552-AD3F-A7C353E7D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06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200E-21AF-4A24-8206-A6B84DB1E488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0E00-7823-4552-AD3F-A7C353E7D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8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1200E-21AF-4A24-8206-A6B84DB1E488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00E00-7823-4552-AD3F-A7C353E7D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5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Slanted Triangles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Code-Along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38" y="3602038"/>
            <a:ext cx="4700548" cy="325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24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general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When y = n, the following </a:t>
            </a:r>
            <a:r>
              <a:rPr lang="en-US" dirty="0" err="1"/>
              <a:t>xz</a:t>
            </a:r>
            <a:r>
              <a:rPr lang="en-US" dirty="0"/>
              <a:t> coordinates will satisfy the property.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	(0,n) … (n,0)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Expressing this using 3D coordinates give us the following.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	(0,n,n) … (n,n,0)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Ideally, we would formally prove all of this.</a:t>
            </a:r>
          </a:p>
        </p:txBody>
      </p:sp>
    </p:spTree>
    <p:extLst>
      <p:ext uri="{BB962C8B-B14F-4D97-AF65-F5344CB8AC3E}">
        <p14:creationId xmlns:p14="http://schemas.microsoft.com/office/powerpoint/2010/main" val="288240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-5581"/>
            <a:ext cx="10515600" cy="1325563"/>
          </a:xfrm>
        </p:spPr>
        <p:txBody>
          <a:bodyPr/>
          <a:lstStyle/>
          <a:p>
            <a:r>
              <a:rPr lang="en-US" dirty="0"/>
              <a:t>Code Restructuring 1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914025" y="1124071"/>
            <a:ext cx="7012570" cy="517828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0" tIns="0" rIns="0" bIns="1904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 open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Level_5;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444444"/>
              </a:solidFill>
              <a:effectLst/>
              <a:latin typeface="Courier 10 Pitch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val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d      = 64;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val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max = d - 1;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rgbClr val="444444"/>
              </a:solidFill>
              <a:latin typeface="Courier 10 Pitch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 fun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brickFn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x,y,z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) =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rgbClr val="444444"/>
                </a:solidFill>
                <a:latin typeface="Courier 10 Pitch"/>
              </a:rPr>
              <a:t>     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let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rgbClr val="444444"/>
                </a:solidFill>
                <a:latin typeface="Courier 10 Pitch"/>
              </a:rPr>
              <a:t>         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val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putBlue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= x - y + z = 0;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rgbClr val="444444"/>
                </a:solidFill>
                <a:latin typeface="Courier 10 Pitch"/>
              </a:rPr>
              <a:t>     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in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rgbClr val="444444"/>
                </a:solidFill>
                <a:latin typeface="Courier 10 Pitch"/>
              </a:rPr>
              <a:t>         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if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putBlue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then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BLUE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else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EMPTY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rgbClr val="444444"/>
                </a:solidFill>
                <a:latin typeface="Courier 10 Pitch"/>
              </a:rPr>
              <a:t>    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end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rgbClr val="444444"/>
              </a:solidFill>
              <a:latin typeface="Courier 10 Pitch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 build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d,d,d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);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rgbClr val="444444"/>
              </a:solidFill>
              <a:latin typeface="Courier 10 Pitch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traverseWithin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(0,0,0)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max,max,max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brickFn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rgbClr val="444444"/>
              </a:solidFill>
              <a:latin typeface="Courier 10 Pitch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 show "slanted triangle"; 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8041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891"/>
            <a:ext cx="10515600" cy="1325563"/>
          </a:xfrm>
        </p:spPr>
        <p:txBody>
          <a:bodyPr/>
          <a:lstStyle/>
          <a:p>
            <a:r>
              <a:rPr lang="en-US" dirty="0"/>
              <a:t>Code Restructuring 2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914025" y="1077734"/>
            <a:ext cx="7012570" cy="573227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0" tIns="0" rIns="0" bIns="1904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 open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Level_5;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444444"/>
              </a:solidFill>
              <a:effectLst/>
              <a:latin typeface="Courier 10 Pitch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val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d      = 64;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val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max = d - 1;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rgbClr val="444444"/>
              </a:solidFill>
              <a:latin typeface="Courier 10 Pitch"/>
            </a:endParaRPr>
          </a:p>
          <a:p>
            <a:pPr lvl="0"/>
            <a:r>
              <a:rPr lang="en-US" altLang="en-US" dirty="0">
                <a:solidFill>
                  <a:srgbClr val="FF0000"/>
                </a:solidFill>
                <a:latin typeface="inherit"/>
              </a:rPr>
              <a:t> fun</a:t>
            </a:r>
            <a:r>
              <a:rPr lang="en-US" altLang="en-US" dirty="0">
                <a:solidFill>
                  <a:srgbClr val="444444"/>
                </a:solidFill>
                <a:latin typeface="Courier 10 Pitch"/>
              </a:rPr>
              <a:t> </a:t>
            </a:r>
            <a:r>
              <a:rPr lang="en-US" altLang="en-US" dirty="0" err="1">
                <a:solidFill>
                  <a:srgbClr val="444444"/>
                </a:solidFill>
                <a:latin typeface="Courier 10 Pitch"/>
              </a:rPr>
              <a:t>shouldBeBlue</a:t>
            </a:r>
            <a:r>
              <a:rPr lang="en-US" altLang="en-US" dirty="0">
                <a:solidFill>
                  <a:srgbClr val="444444"/>
                </a:solidFill>
                <a:latin typeface="Courier 10 Pitch"/>
              </a:rPr>
              <a:t> (</a:t>
            </a:r>
            <a:r>
              <a:rPr lang="en-US" altLang="en-US" dirty="0" err="1">
                <a:solidFill>
                  <a:srgbClr val="444444"/>
                </a:solidFill>
                <a:latin typeface="Courier 10 Pitch"/>
              </a:rPr>
              <a:t>x,y,z</a:t>
            </a:r>
            <a:r>
              <a:rPr lang="en-US" altLang="en-US" dirty="0">
                <a:solidFill>
                  <a:srgbClr val="444444"/>
                </a:solidFill>
                <a:latin typeface="Courier 10 Pitch"/>
              </a:rPr>
              <a:t>) = x - y + z = 0;</a:t>
            </a:r>
          </a:p>
          <a:p>
            <a:pPr lvl="0"/>
            <a:endParaRPr lang="en-US" altLang="en-US" dirty="0">
              <a:solidFill>
                <a:srgbClr val="444444"/>
              </a:solidFill>
              <a:latin typeface="Courier 10 Pitch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 fun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brickFn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point =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rgbClr val="444444"/>
                </a:solidFill>
                <a:latin typeface="Courier 10 Pitch"/>
              </a:rPr>
              <a:t>     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let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rgbClr val="444444"/>
                </a:solidFill>
                <a:latin typeface="Courier 10 Pitch"/>
              </a:rPr>
              <a:t>         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val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putBlue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=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shouldBeBlue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point;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rgbClr val="444444"/>
                </a:solidFill>
                <a:latin typeface="Courier 10 Pitch"/>
              </a:rPr>
              <a:t>     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in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rgbClr val="444444"/>
                </a:solidFill>
                <a:latin typeface="Courier 10 Pitch"/>
              </a:rPr>
              <a:t>         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if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putBlue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then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BLUE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else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EMPTY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rgbClr val="444444"/>
                </a:solidFill>
                <a:latin typeface="Courier 10 Pitch"/>
              </a:rPr>
              <a:t>    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end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rgbClr val="444444"/>
              </a:solidFill>
              <a:latin typeface="Courier 10 Pitch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 build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d,d,d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);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rgbClr val="444444"/>
              </a:solidFill>
              <a:latin typeface="Courier 10 Pitch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traverseWithin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(0,0,0)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max,max,max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brickFn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rgbClr val="444444"/>
              </a:solidFill>
              <a:latin typeface="Courier 10 Pitch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 show "slanted triangle"; 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37947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Adding a second slanted triangle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492" y="0"/>
            <a:ext cx="6990289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7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  <p:sp>
        <p:nvSpPr>
          <p:cNvPr id="5" name="Rectangle 4"/>
          <p:cNvSpPr/>
          <p:nvPr/>
        </p:nvSpPr>
        <p:spPr>
          <a:xfrm>
            <a:off x="1359243" y="2163115"/>
            <a:ext cx="94570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>
                <a:solidFill>
                  <a:srgbClr val="444444"/>
                </a:solidFill>
                <a:latin typeface="Quattrocento Sans"/>
              </a:rPr>
              <a:t>We would like to add a similar slanted triangle that begins with a single RED bit-brick at </a:t>
            </a:r>
            <a:r>
              <a:rPr lang="en-US" i="1" dirty="0">
                <a:solidFill>
                  <a:srgbClr val="444444"/>
                </a:solidFill>
                <a:latin typeface="inherit"/>
              </a:rPr>
              <a:t>(max,0,max)</a:t>
            </a:r>
            <a:r>
              <a:rPr lang="en-US" dirty="0">
                <a:solidFill>
                  <a:srgbClr val="444444"/>
                </a:solidFill>
                <a:latin typeface="Quattrocento Sans"/>
              </a:rPr>
              <a:t> and </a:t>
            </a:r>
            <a:r>
              <a:rPr lang="en-US" b="1" dirty="0">
                <a:solidFill>
                  <a:srgbClr val="FFC000"/>
                </a:solidFill>
                <a:latin typeface="Quattrocento Sans"/>
              </a:rPr>
              <a:t>also</a:t>
            </a:r>
            <a:r>
              <a:rPr lang="en-US" dirty="0">
                <a:solidFill>
                  <a:srgbClr val="444444"/>
                </a:solidFill>
                <a:latin typeface="Quattrocento Sans"/>
              </a:rPr>
              <a:t> ends with a diagonal row of RED bricks over the following range:</a:t>
            </a:r>
          </a:p>
          <a:p>
            <a:pPr fontAlgn="base"/>
            <a:endParaRPr lang="en-US" dirty="0">
              <a:solidFill>
                <a:srgbClr val="444444"/>
              </a:solidFill>
              <a:latin typeface="Quattrocento Sans"/>
            </a:endParaRPr>
          </a:p>
          <a:p>
            <a:pPr algn="ctr" fontAlgn="base"/>
            <a:r>
              <a:rPr lang="en-US" i="1" dirty="0">
                <a:solidFill>
                  <a:srgbClr val="444444"/>
                </a:solidFill>
                <a:latin typeface="inherit"/>
              </a:rPr>
              <a:t>(0,max,max)</a:t>
            </a:r>
            <a:r>
              <a:rPr lang="en-US" dirty="0">
                <a:solidFill>
                  <a:srgbClr val="444444"/>
                </a:solidFill>
                <a:latin typeface="Quattrocento Sans"/>
              </a:rPr>
              <a:t> … </a:t>
            </a:r>
            <a:r>
              <a:rPr lang="en-US" i="1" dirty="0">
                <a:solidFill>
                  <a:srgbClr val="444444"/>
                </a:solidFill>
                <a:latin typeface="inherit"/>
              </a:rPr>
              <a:t>(max,max,0)</a:t>
            </a:r>
            <a:endParaRPr lang="en-US" b="0" i="0" dirty="0">
              <a:solidFill>
                <a:srgbClr val="444444"/>
              </a:solidFill>
              <a:effectLst/>
              <a:latin typeface="Quattrocento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9242" y="3835871"/>
            <a:ext cx="98936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44444"/>
                </a:solidFill>
                <a:latin typeface="Quattrocento Sans"/>
              </a:rPr>
              <a:t>Note that the shape of the RED triangle that we are constructing is equivalent to the shape of the BLUE triangle created by the predicate </a:t>
            </a:r>
            <a:r>
              <a:rPr lang="en-US" i="1" dirty="0">
                <a:solidFill>
                  <a:srgbClr val="444444"/>
                </a:solidFill>
                <a:latin typeface="Quattrocento Sans"/>
              </a:rPr>
              <a:t>p</a:t>
            </a:r>
            <a:r>
              <a:rPr lang="en-US" dirty="0">
                <a:solidFill>
                  <a:srgbClr val="444444"/>
                </a:solidFill>
                <a:latin typeface="Quattrocento Sans"/>
              </a:rPr>
              <a:t>. </a:t>
            </a:r>
          </a:p>
          <a:p>
            <a:endParaRPr lang="en-US" dirty="0">
              <a:solidFill>
                <a:srgbClr val="444444"/>
              </a:solidFill>
              <a:latin typeface="Quattrocento Sans"/>
            </a:endParaRPr>
          </a:p>
          <a:p>
            <a:r>
              <a:rPr lang="en-US" dirty="0">
                <a:solidFill>
                  <a:srgbClr val="444444"/>
                </a:solidFill>
                <a:latin typeface="Quattrocento Sans"/>
              </a:rPr>
              <a:t>Aside from their color, the only difference between the two triangles is their orientation. Knowing this, it should be possible to create a function that translates (i.e., maps) points in the RED triangle to </a:t>
            </a:r>
            <a:r>
              <a:rPr lang="en-US" i="1" dirty="0">
                <a:solidFill>
                  <a:srgbClr val="444444"/>
                </a:solidFill>
                <a:latin typeface="Quattrocento Sans"/>
              </a:rPr>
              <a:t>corresponding points</a:t>
            </a:r>
            <a:r>
              <a:rPr lang="en-US" dirty="0">
                <a:solidFill>
                  <a:srgbClr val="444444"/>
                </a:solidFill>
                <a:latin typeface="Quattrocento Sans"/>
              </a:rPr>
              <a:t> in the BLUE triangle.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671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361089"/>
              </p:ext>
            </p:extLst>
          </p:nvPr>
        </p:nvGraphicFramePr>
        <p:xfrm>
          <a:off x="2718486" y="1667824"/>
          <a:ext cx="6286500" cy="2689860"/>
        </p:xfrm>
        <a:graphic>
          <a:graphicData uri="http://schemas.openxmlformats.org/drawingml/2006/table">
            <a:tbl>
              <a:tblPr/>
              <a:tblGrid>
                <a:gridCol w="2794000">
                  <a:extLst>
                    <a:ext uri="{9D8B030D-6E8A-4147-A177-3AD203B41FA5}">
                      <a16:colId xmlns:a16="http://schemas.microsoft.com/office/drawing/2014/main" val="995061310"/>
                    </a:ext>
                  </a:extLst>
                </a:gridCol>
                <a:gridCol w="3492500">
                  <a:extLst>
                    <a:ext uri="{9D8B030D-6E8A-4147-A177-3AD203B41FA5}">
                      <a16:colId xmlns:a16="http://schemas.microsoft.com/office/drawing/2014/main" val="1887761983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lang="en-US" dirty="0"/>
                        <a:t>Table: Corresponding points in the </a:t>
                      </a:r>
                      <a:r>
                        <a:rPr lang="en-US" dirty="0" err="1"/>
                        <a:t>xz</a:t>
                      </a:r>
                      <a:r>
                        <a:rPr lang="en-US" dirty="0"/>
                        <a:t>-plane when y = 3.</a:t>
                      </a: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2047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US" b="1">
                          <a:effectLst/>
                          <a:latin typeface="inherit"/>
                        </a:rPr>
                        <a:t>BLUE Artifact</a:t>
                      </a:r>
                      <a:endParaRPr lang="en-US" b="0">
                        <a:effectLst/>
                        <a:latin typeface="inherit"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b="1" dirty="0">
                          <a:effectLst/>
                          <a:latin typeface="inherit"/>
                        </a:rPr>
                        <a:t>RED Artifact</a:t>
                      </a:r>
                      <a:endParaRPr lang="en-US" b="0" dirty="0">
                        <a:effectLst/>
                        <a:latin typeface="inherit"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278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US" b="0">
                          <a:effectLst/>
                          <a:latin typeface="inherit"/>
                        </a:rPr>
                        <a:t>(3,0)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b="0">
                          <a:effectLst/>
                          <a:latin typeface="inherit"/>
                        </a:rPr>
                        <a:t>(max – 3, max – 0)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7749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US" b="0">
                          <a:effectLst/>
                          <a:latin typeface="inherit"/>
                        </a:rPr>
                        <a:t>(2,1)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b="0">
                          <a:effectLst/>
                          <a:latin typeface="inherit"/>
                        </a:rPr>
                        <a:t>(max – 2, max – 1)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5961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US" b="0">
                          <a:effectLst/>
                          <a:latin typeface="inherit"/>
                        </a:rPr>
                        <a:t>(1,2)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b="0">
                          <a:effectLst/>
                          <a:latin typeface="inherit"/>
                        </a:rPr>
                        <a:t>(max – 1, max – 2)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0640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US" b="0">
                          <a:effectLst/>
                          <a:latin typeface="inherit"/>
                        </a:rPr>
                        <a:t>(0,3)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b="0" dirty="0">
                          <a:effectLst/>
                          <a:latin typeface="inherit"/>
                        </a:rPr>
                        <a:t>(max – 0, max – 3)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19013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627487" y="5717229"/>
            <a:ext cx="8468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44444"/>
                </a:solidFill>
                <a:latin typeface="Quattrocento Sans"/>
              </a:rPr>
              <a:t>Can you see the pattern that connects RED cells with corresponding BLUE cells?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562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93494" y="1581664"/>
            <a:ext cx="5005012" cy="5026387"/>
            <a:chOff x="1586668" y="189681"/>
            <a:chExt cx="6392203" cy="6303041"/>
          </a:xfrm>
        </p:grpSpPr>
        <p:grpSp>
          <p:nvGrpSpPr>
            <p:cNvPr id="284" name="Group 283"/>
            <p:cNvGrpSpPr/>
            <p:nvPr/>
          </p:nvGrpSpPr>
          <p:grpSpPr>
            <a:xfrm>
              <a:off x="1586668" y="189681"/>
              <a:ext cx="6392203" cy="6303041"/>
              <a:chOff x="3382517" y="197919"/>
              <a:chExt cx="6392203" cy="6303041"/>
            </a:xfrm>
          </p:grpSpPr>
          <p:grpSp>
            <p:nvGrpSpPr>
              <p:cNvPr id="279" name="Group 278"/>
              <p:cNvGrpSpPr/>
              <p:nvPr/>
            </p:nvGrpSpPr>
            <p:grpSpPr>
              <a:xfrm>
                <a:off x="3703086" y="567252"/>
                <a:ext cx="5484523" cy="5564376"/>
                <a:chOff x="3365334" y="929717"/>
                <a:chExt cx="5484523" cy="5564376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3365334" y="3711905"/>
                  <a:ext cx="2706683" cy="2782188"/>
                  <a:chOff x="2920510" y="4339606"/>
                  <a:chExt cx="1467800" cy="1508760"/>
                </a:xfrm>
              </p:grpSpPr>
              <p:sp>
                <p:nvSpPr>
                  <p:cNvPr id="5" name="Rectangle 4"/>
                  <p:cNvSpPr>
                    <a:spLocks noChangeAspect="1"/>
                  </p:cNvSpPr>
                  <p:nvPr/>
                </p:nvSpPr>
                <p:spPr>
                  <a:xfrm>
                    <a:off x="2920510" y="5546614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" name="Rectangle 5"/>
                  <p:cNvSpPr>
                    <a:spLocks noChangeAspect="1"/>
                  </p:cNvSpPr>
                  <p:nvPr/>
                </p:nvSpPr>
                <p:spPr>
                  <a:xfrm>
                    <a:off x="3212022" y="5546614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" name="Rectangle 6"/>
                  <p:cNvSpPr>
                    <a:spLocks noChangeAspect="1"/>
                  </p:cNvSpPr>
                  <p:nvPr/>
                </p:nvSpPr>
                <p:spPr>
                  <a:xfrm>
                    <a:off x="3503534" y="5546614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" name="Rectangle 7"/>
                  <p:cNvSpPr>
                    <a:spLocks noChangeAspect="1"/>
                  </p:cNvSpPr>
                  <p:nvPr/>
                </p:nvSpPr>
                <p:spPr>
                  <a:xfrm>
                    <a:off x="3784806" y="5546614"/>
                    <a:ext cx="301752" cy="301752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Rectangle 8"/>
                  <p:cNvSpPr>
                    <a:spLocks noChangeAspect="1"/>
                  </p:cNvSpPr>
                  <p:nvPr/>
                </p:nvSpPr>
                <p:spPr>
                  <a:xfrm>
                    <a:off x="4086558" y="5546614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Rectangle 22"/>
                  <p:cNvSpPr>
                    <a:spLocks noChangeAspect="1"/>
                  </p:cNvSpPr>
                  <p:nvPr/>
                </p:nvSpPr>
                <p:spPr>
                  <a:xfrm>
                    <a:off x="2920510" y="5244862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" name="Rectangle 23"/>
                  <p:cNvSpPr>
                    <a:spLocks noChangeAspect="1"/>
                  </p:cNvSpPr>
                  <p:nvPr/>
                </p:nvSpPr>
                <p:spPr>
                  <a:xfrm>
                    <a:off x="3212022" y="5244862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Rectangle 24"/>
                  <p:cNvSpPr>
                    <a:spLocks noChangeAspect="1"/>
                  </p:cNvSpPr>
                  <p:nvPr/>
                </p:nvSpPr>
                <p:spPr>
                  <a:xfrm>
                    <a:off x="3503534" y="5244862"/>
                    <a:ext cx="301752" cy="301752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Rectangle 25"/>
                  <p:cNvSpPr>
                    <a:spLocks noChangeAspect="1"/>
                  </p:cNvSpPr>
                  <p:nvPr/>
                </p:nvSpPr>
                <p:spPr>
                  <a:xfrm>
                    <a:off x="3784806" y="5244862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Rectangle 26"/>
                  <p:cNvSpPr>
                    <a:spLocks noChangeAspect="1"/>
                  </p:cNvSpPr>
                  <p:nvPr/>
                </p:nvSpPr>
                <p:spPr>
                  <a:xfrm>
                    <a:off x="4086558" y="5244862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ectangle 39"/>
                  <p:cNvSpPr>
                    <a:spLocks noChangeAspect="1"/>
                  </p:cNvSpPr>
                  <p:nvPr/>
                </p:nvSpPr>
                <p:spPr>
                  <a:xfrm>
                    <a:off x="2920510" y="4943110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Rectangle 40"/>
                  <p:cNvSpPr>
                    <a:spLocks noChangeAspect="1"/>
                  </p:cNvSpPr>
                  <p:nvPr/>
                </p:nvSpPr>
                <p:spPr>
                  <a:xfrm>
                    <a:off x="3212022" y="4943110"/>
                    <a:ext cx="301752" cy="301752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Rectangle 41"/>
                  <p:cNvSpPr>
                    <a:spLocks noChangeAspect="1"/>
                  </p:cNvSpPr>
                  <p:nvPr/>
                </p:nvSpPr>
                <p:spPr>
                  <a:xfrm>
                    <a:off x="3503534" y="4943110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Rectangle 42"/>
                  <p:cNvSpPr>
                    <a:spLocks noChangeAspect="1"/>
                  </p:cNvSpPr>
                  <p:nvPr/>
                </p:nvSpPr>
                <p:spPr>
                  <a:xfrm>
                    <a:off x="3784806" y="4943110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/>
                  <p:cNvSpPr>
                    <a:spLocks noChangeAspect="1"/>
                  </p:cNvSpPr>
                  <p:nvPr/>
                </p:nvSpPr>
                <p:spPr>
                  <a:xfrm>
                    <a:off x="4086558" y="4943110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ectangle 56"/>
                  <p:cNvSpPr>
                    <a:spLocks noChangeAspect="1"/>
                  </p:cNvSpPr>
                  <p:nvPr/>
                </p:nvSpPr>
                <p:spPr>
                  <a:xfrm>
                    <a:off x="2920510" y="4641358"/>
                    <a:ext cx="301752" cy="301752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Rectangle 57"/>
                  <p:cNvSpPr>
                    <a:spLocks noChangeAspect="1"/>
                  </p:cNvSpPr>
                  <p:nvPr/>
                </p:nvSpPr>
                <p:spPr>
                  <a:xfrm>
                    <a:off x="3212022" y="4641358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Rectangle 58"/>
                  <p:cNvSpPr>
                    <a:spLocks noChangeAspect="1"/>
                  </p:cNvSpPr>
                  <p:nvPr/>
                </p:nvSpPr>
                <p:spPr>
                  <a:xfrm>
                    <a:off x="3503534" y="4641358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Rectangle 59"/>
                  <p:cNvSpPr>
                    <a:spLocks noChangeAspect="1"/>
                  </p:cNvSpPr>
                  <p:nvPr/>
                </p:nvSpPr>
                <p:spPr>
                  <a:xfrm>
                    <a:off x="3784806" y="4641358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Rectangle 60"/>
                  <p:cNvSpPr>
                    <a:spLocks noChangeAspect="1"/>
                  </p:cNvSpPr>
                  <p:nvPr/>
                </p:nvSpPr>
                <p:spPr>
                  <a:xfrm>
                    <a:off x="4086558" y="4641358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Rectangle 73"/>
                  <p:cNvSpPr>
                    <a:spLocks noChangeAspect="1"/>
                  </p:cNvSpPr>
                  <p:nvPr/>
                </p:nvSpPr>
                <p:spPr>
                  <a:xfrm>
                    <a:off x="2920510" y="4339606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Rectangle 74"/>
                  <p:cNvSpPr>
                    <a:spLocks noChangeAspect="1"/>
                  </p:cNvSpPr>
                  <p:nvPr/>
                </p:nvSpPr>
                <p:spPr>
                  <a:xfrm>
                    <a:off x="3212022" y="4339606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Rectangle 75"/>
                  <p:cNvSpPr>
                    <a:spLocks noChangeAspect="1"/>
                  </p:cNvSpPr>
                  <p:nvPr/>
                </p:nvSpPr>
                <p:spPr>
                  <a:xfrm>
                    <a:off x="3503534" y="4339606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Rectangle 76"/>
                  <p:cNvSpPr>
                    <a:spLocks noChangeAspect="1"/>
                  </p:cNvSpPr>
                  <p:nvPr/>
                </p:nvSpPr>
                <p:spPr>
                  <a:xfrm>
                    <a:off x="3784806" y="4339606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Rectangle 77"/>
                  <p:cNvSpPr>
                    <a:spLocks noChangeAspect="1"/>
                  </p:cNvSpPr>
                  <p:nvPr/>
                </p:nvSpPr>
                <p:spPr>
                  <a:xfrm>
                    <a:off x="4086558" y="4339606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77" name="Group 276"/>
                <p:cNvGrpSpPr/>
                <p:nvPr/>
              </p:nvGrpSpPr>
              <p:grpSpPr>
                <a:xfrm>
                  <a:off x="6067642" y="3711905"/>
                  <a:ext cx="2782215" cy="2782188"/>
                  <a:chOff x="6198822" y="4339606"/>
                  <a:chExt cx="1508760" cy="1508760"/>
                </a:xfrm>
              </p:grpSpPr>
              <p:sp>
                <p:nvSpPr>
                  <p:cNvPr id="16" name="Rectangle 15"/>
                  <p:cNvSpPr>
                    <a:spLocks noChangeAspect="1"/>
                  </p:cNvSpPr>
                  <p:nvPr/>
                </p:nvSpPr>
                <p:spPr>
                  <a:xfrm>
                    <a:off x="6198822" y="5546614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Rectangle 16"/>
                  <p:cNvSpPr>
                    <a:spLocks noChangeAspect="1"/>
                  </p:cNvSpPr>
                  <p:nvPr/>
                </p:nvSpPr>
                <p:spPr>
                  <a:xfrm>
                    <a:off x="6500574" y="5546614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Rectangle 17"/>
                  <p:cNvSpPr>
                    <a:spLocks noChangeAspect="1"/>
                  </p:cNvSpPr>
                  <p:nvPr/>
                </p:nvSpPr>
                <p:spPr>
                  <a:xfrm>
                    <a:off x="6802326" y="5546614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Rectangle 18"/>
                  <p:cNvSpPr>
                    <a:spLocks noChangeAspect="1"/>
                  </p:cNvSpPr>
                  <p:nvPr/>
                </p:nvSpPr>
                <p:spPr>
                  <a:xfrm>
                    <a:off x="7104078" y="5546614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Rectangle 19"/>
                  <p:cNvSpPr>
                    <a:spLocks noChangeAspect="1"/>
                  </p:cNvSpPr>
                  <p:nvPr/>
                </p:nvSpPr>
                <p:spPr>
                  <a:xfrm>
                    <a:off x="7405830" y="5546614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Rectangle 33"/>
                  <p:cNvSpPr>
                    <a:spLocks noChangeAspect="1"/>
                  </p:cNvSpPr>
                  <p:nvPr/>
                </p:nvSpPr>
                <p:spPr>
                  <a:xfrm>
                    <a:off x="6198822" y="5244862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Rectangle 34"/>
                  <p:cNvSpPr>
                    <a:spLocks noChangeAspect="1"/>
                  </p:cNvSpPr>
                  <p:nvPr/>
                </p:nvSpPr>
                <p:spPr>
                  <a:xfrm>
                    <a:off x="6500574" y="5244862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/>
                  <p:cNvSpPr>
                    <a:spLocks noChangeAspect="1"/>
                  </p:cNvSpPr>
                  <p:nvPr/>
                </p:nvSpPr>
                <p:spPr>
                  <a:xfrm>
                    <a:off x="6802326" y="5244862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ectangle 36"/>
                  <p:cNvSpPr>
                    <a:spLocks noChangeAspect="1"/>
                  </p:cNvSpPr>
                  <p:nvPr/>
                </p:nvSpPr>
                <p:spPr>
                  <a:xfrm>
                    <a:off x="7104078" y="5244862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/>
                  <p:cNvSpPr>
                    <a:spLocks noChangeAspect="1"/>
                  </p:cNvSpPr>
                  <p:nvPr/>
                </p:nvSpPr>
                <p:spPr>
                  <a:xfrm>
                    <a:off x="7405830" y="5244862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Rectangle 50"/>
                  <p:cNvSpPr>
                    <a:spLocks noChangeAspect="1"/>
                  </p:cNvSpPr>
                  <p:nvPr/>
                </p:nvSpPr>
                <p:spPr>
                  <a:xfrm>
                    <a:off x="6198822" y="4943110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/>
                  <p:cNvSpPr>
                    <a:spLocks noChangeAspect="1"/>
                  </p:cNvSpPr>
                  <p:nvPr/>
                </p:nvSpPr>
                <p:spPr>
                  <a:xfrm>
                    <a:off x="6500574" y="4943110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Rectangle 52"/>
                  <p:cNvSpPr>
                    <a:spLocks noChangeAspect="1"/>
                  </p:cNvSpPr>
                  <p:nvPr/>
                </p:nvSpPr>
                <p:spPr>
                  <a:xfrm>
                    <a:off x="6802326" y="4943110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/>
                  <p:cNvSpPr>
                    <a:spLocks noChangeAspect="1"/>
                  </p:cNvSpPr>
                  <p:nvPr/>
                </p:nvSpPr>
                <p:spPr>
                  <a:xfrm>
                    <a:off x="7104078" y="4943110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/>
                  <p:cNvSpPr>
                    <a:spLocks noChangeAspect="1"/>
                  </p:cNvSpPr>
                  <p:nvPr/>
                </p:nvSpPr>
                <p:spPr>
                  <a:xfrm>
                    <a:off x="7405830" y="4943110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Rectangle 67"/>
                  <p:cNvSpPr>
                    <a:spLocks noChangeAspect="1"/>
                  </p:cNvSpPr>
                  <p:nvPr/>
                </p:nvSpPr>
                <p:spPr>
                  <a:xfrm>
                    <a:off x="6198822" y="4641358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Rectangle 68"/>
                  <p:cNvSpPr>
                    <a:spLocks noChangeAspect="1"/>
                  </p:cNvSpPr>
                  <p:nvPr/>
                </p:nvSpPr>
                <p:spPr>
                  <a:xfrm>
                    <a:off x="6500574" y="4641358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ctangle 69"/>
                  <p:cNvSpPr>
                    <a:spLocks noChangeAspect="1"/>
                  </p:cNvSpPr>
                  <p:nvPr/>
                </p:nvSpPr>
                <p:spPr>
                  <a:xfrm>
                    <a:off x="6802326" y="4641358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Rectangle 70"/>
                  <p:cNvSpPr>
                    <a:spLocks noChangeAspect="1"/>
                  </p:cNvSpPr>
                  <p:nvPr/>
                </p:nvSpPr>
                <p:spPr>
                  <a:xfrm>
                    <a:off x="7104078" y="4641358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Rectangle 71"/>
                  <p:cNvSpPr>
                    <a:spLocks noChangeAspect="1"/>
                  </p:cNvSpPr>
                  <p:nvPr/>
                </p:nvSpPr>
                <p:spPr>
                  <a:xfrm>
                    <a:off x="7405830" y="4641358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Rectangle 84"/>
                  <p:cNvSpPr>
                    <a:spLocks noChangeAspect="1"/>
                  </p:cNvSpPr>
                  <p:nvPr/>
                </p:nvSpPr>
                <p:spPr>
                  <a:xfrm>
                    <a:off x="6198822" y="4339606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Rectangle 85"/>
                  <p:cNvSpPr>
                    <a:spLocks noChangeAspect="1"/>
                  </p:cNvSpPr>
                  <p:nvPr/>
                </p:nvSpPr>
                <p:spPr>
                  <a:xfrm>
                    <a:off x="6500574" y="4339606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Rectangle 86"/>
                  <p:cNvSpPr>
                    <a:spLocks noChangeAspect="1"/>
                  </p:cNvSpPr>
                  <p:nvPr/>
                </p:nvSpPr>
                <p:spPr>
                  <a:xfrm>
                    <a:off x="6802326" y="4339606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Rectangle 87"/>
                  <p:cNvSpPr>
                    <a:spLocks noChangeAspect="1"/>
                  </p:cNvSpPr>
                  <p:nvPr/>
                </p:nvSpPr>
                <p:spPr>
                  <a:xfrm>
                    <a:off x="7104078" y="4339606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Rectangle 88"/>
                  <p:cNvSpPr>
                    <a:spLocks noChangeAspect="1"/>
                  </p:cNvSpPr>
                  <p:nvPr/>
                </p:nvSpPr>
                <p:spPr>
                  <a:xfrm>
                    <a:off x="7405830" y="4339606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" name="Group 1"/>
                <p:cNvGrpSpPr/>
                <p:nvPr/>
              </p:nvGrpSpPr>
              <p:grpSpPr>
                <a:xfrm>
                  <a:off x="3365334" y="929717"/>
                  <a:ext cx="2706683" cy="2782188"/>
                  <a:chOff x="2920510" y="1020334"/>
                  <a:chExt cx="1467800" cy="1508760"/>
                </a:xfrm>
              </p:grpSpPr>
              <p:sp>
                <p:nvSpPr>
                  <p:cNvPr id="193" name="Rectangle 192"/>
                  <p:cNvSpPr>
                    <a:spLocks noChangeAspect="1"/>
                  </p:cNvSpPr>
                  <p:nvPr/>
                </p:nvSpPr>
                <p:spPr>
                  <a:xfrm>
                    <a:off x="2920510" y="2227342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4" name="Rectangle 193"/>
                  <p:cNvSpPr>
                    <a:spLocks noChangeAspect="1"/>
                  </p:cNvSpPr>
                  <p:nvPr/>
                </p:nvSpPr>
                <p:spPr>
                  <a:xfrm>
                    <a:off x="3212022" y="2227342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5" name="Rectangle 194"/>
                  <p:cNvSpPr>
                    <a:spLocks noChangeAspect="1"/>
                  </p:cNvSpPr>
                  <p:nvPr/>
                </p:nvSpPr>
                <p:spPr>
                  <a:xfrm>
                    <a:off x="3503534" y="2227342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6" name="Rectangle 195"/>
                  <p:cNvSpPr>
                    <a:spLocks noChangeAspect="1"/>
                  </p:cNvSpPr>
                  <p:nvPr/>
                </p:nvSpPr>
                <p:spPr>
                  <a:xfrm>
                    <a:off x="3784806" y="2227342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7" name="Rectangle 196"/>
                  <p:cNvSpPr>
                    <a:spLocks noChangeAspect="1"/>
                  </p:cNvSpPr>
                  <p:nvPr/>
                </p:nvSpPr>
                <p:spPr>
                  <a:xfrm>
                    <a:off x="4086558" y="2227342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0" name="Rectangle 209"/>
                  <p:cNvSpPr>
                    <a:spLocks noChangeAspect="1"/>
                  </p:cNvSpPr>
                  <p:nvPr/>
                </p:nvSpPr>
                <p:spPr>
                  <a:xfrm>
                    <a:off x="2920510" y="1925590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1" name="Rectangle 210"/>
                  <p:cNvSpPr>
                    <a:spLocks noChangeAspect="1"/>
                  </p:cNvSpPr>
                  <p:nvPr/>
                </p:nvSpPr>
                <p:spPr>
                  <a:xfrm>
                    <a:off x="3212022" y="1925590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2" name="Rectangle 211"/>
                  <p:cNvSpPr>
                    <a:spLocks noChangeAspect="1"/>
                  </p:cNvSpPr>
                  <p:nvPr/>
                </p:nvSpPr>
                <p:spPr>
                  <a:xfrm>
                    <a:off x="3503534" y="1925590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3" name="Rectangle 212"/>
                  <p:cNvSpPr>
                    <a:spLocks noChangeAspect="1"/>
                  </p:cNvSpPr>
                  <p:nvPr/>
                </p:nvSpPr>
                <p:spPr>
                  <a:xfrm>
                    <a:off x="3784806" y="1925590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4" name="Rectangle 213"/>
                  <p:cNvSpPr>
                    <a:spLocks noChangeAspect="1"/>
                  </p:cNvSpPr>
                  <p:nvPr/>
                </p:nvSpPr>
                <p:spPr>
                  <a:xfrm>
                    <a:off x="4086558" y="1925590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7" name="Rectangle 226"/>
                  <p:cNvSpPr>
                    <a:spLocks noChangeAspect="1"/>
                  </p:cNvSpPr>
                  <p:nvPr/>
                </p:nvSpPr>
                <p:spPr>
                  <a:xfrm>
                    <a:off x="2920510" y="1623838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8" name="Rectangle 227"/>
                  <p:cNvSpPr>
                    <a:spLocks noChangeAspect="1"/>
                  </p:cNvSpPr>
                  <p:nvPr/>
                </p:nvSpPr>
                <p:spPr>
                  <a:xfrm>
                    <a:off x="3212022" y="1623838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9" name="Rectangle 228"/>
                  <p:cNvSpPr>
                    <a:spLocks noChangeAspect="1"/>
                  </p:cNvSpPr>
                  <p:nvPr/>
                </p:nvSpPr>
                <p:spPr>
                  <a:xfrm>
                    <a:off x="3503534" y="1623838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0" name="Rectangle 229"/>
                  <p:cNvSpPr>
                    <a:spLocks noChangeAspect="1"/>
                  </p:cNvSpPr>
                  <p:nvPr/>
                </p:nvSpPr>
                <p:spPr>
                  <a:xfrm>
                    <a:off x="3784806" y="1623838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1" name="Rectangle 230"/>
                  <p:cNvSpPr>
                    <a:spLocks noChangeAspect="1"/>
                  </p:cNvSpPr>
                  <p:nvPr/>
                </p:nvSpPr>
                <p:spPr>
                  <a:xfrm>
                    <a:off x="4086558" y="1623838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4" name="Rectangle 243"/>
                  <p:cNvSpPr>
                    <a:spLocks noChangeAspect="1"/>
                  </p:cNvSpPr>
                  <p:nvPr/>
                </p:nvSpPr>
                <p:spPr>
                  <a:xfrm>
                    <a:off x="2920510" y="1322086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Rectangle 244"/>
                  <p:cNvSpPr>
                    <a:spLocks noChangeAspect="1"/>
                  </p:cNvSpPr>
                  <p:nvPr/>
                </p:nvSpPr>
                <p:spPr>
                  <a:xfrm>
                    <a:off x="3212022" y="1322086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6" name="Rectangle 245"/>
                  <p:cNvSpPr>
                    <a:spLocks noChangeAspect="1"/>
                  </p:cNvSpPr>
                  <p:nvPr/>
                </p:nvSpPr>
                <p:spPr>
                  <a:xfrm>
                    <a:off x="3503534" y="1322086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7" name="Rectangle 246"/>
                  <p:cNvSpPr>
                    <a:spLocks noChangeAspect="1"/>
                  </p:cNvSpPr>
                  <p:nvPr/>
                </p:nvSpPr>
                <p:spPr>
                  <a:xfrm>
                    <a:off x="3784806" y="1322086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8" name="Rectangle 247"/>
                  <p:cNvSpPr>
                    <a:spLocks noChangeAspect="1"/>
                  </p:cNvSpPr>
                  <p:nvPr/>
                </p:nvSpPr>
                <p:spPr>
                  <a:xfrm>
                    <a:off x="4086558" y="1322086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1" name="Rectangle 260"/>
                  <p:cNvSpPr>
                    <a:spLocks noChangeAspect="1"/>
                  </p:cNvSpPr>
                  <p:nvPr/>
                </p:nvSpPr>
                <p:spPr>
                  <a:xfrm>
                    <a:off x="2920510" y="1020334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2" name="Rectangle 261"/>
                  <p:cNvSpPr>
                    <a:spLocks noChangeAspect="1"/>
                  </p:cNvSpPr>
                  <p:nvPr/>
                </p:nvSpPr>
                <p:spPr>
                  <a:xfrm>
                    <a:off x="3212022" y="1020334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3" name="Rectangle 262"/>
                  <p:cNvSpPr>
                    <a:spLocks noChangeAspect="1"/>
                  </p:cNvSpPr>
                  <p:nvPr/>
                </p:nvSpPr>
                <p:spPr>
                  <a:xfrm>
                    <a:off x="3503534" y="1020334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4" name="Rectangle 263"/>
                  <p:cNvSpPr>
                    <a:spLocks noChangeAspect="1"/>
                  </p:cNvSpPr>
                  <p:nvPr/>
                </p:nvSpPr>
                <p:spPr>
                  <a:xfrm>
                    <a:off x="3784806" y="1020334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Rectangle 264"/>
                  <p:cNvSpPr>
                    <a:spLocks noChangeAspect="1"/>
                  </p:cNvSpPr>
                  <p:nvPr/>
                </p:nvSpPr>
                <p:spPr>
                  <a:xfrm>
                    <a:off x="4086558" y="1020334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" name="Group 2"/>
                <p:cNvGrpSpPr/>
                <p:nvPr/>
              </p:nvGrpSpPr>
              <p:grpSpPr>
                <a:xfrm>
                  <a:off x="6067642" y="929717"/>
                  <a:ext cx="2782215" cy="2782188"/>
                  <a:chOff x="6198822" y="1020334"/>
                  <a:chExt cx="1508760" cy="1508760"/>
                </a:xfrm>
              </p:grpSpPr>
              <p:sp>
                <p:nvSpPr>
                  <p:cNvPr id="204" name="Rectangle 203"/>
                  <p:cNvSpPr>
                    <a:spLocks noChangeAspect="1"/>
                  </p:cNvSpPr>
                  <p:nvPr/>
                </p:nvSpPr>
                <p:spPr>
                  <a:xfrm>
                    <a:off x="6198822" y="2227342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5" name="Rectangle 204"/>
                  <p:cNvSpPr>
                    <a:spLocks noChangeAspect="1"/>
                  </p:cNvSpPr>
                  <p:nvPr/>
                </p:nvSpPr>
                <p:spPr>
                  <a:xfrm>
                    <a:off x="6500574" y="2227342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6" name="Rectangle 205"/>
                  <p:cNvSpPr>
                    <a:spLocks noChangeAspect="1"/>
                  </p:cNvSpPr>
                  <p:nvPr/>
                </p:nvSpPr>
                <p:spPr>
                  <a:xfrm>
                    <a:off x="6802326" y="2227342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7" name="Rectangle 206"/>
                  <p:cNvSpPr>
                    <a:spLocks noChangeAspect="1"/>
                  </p:cNvSpPr>
                  <p:nvPr/>
                </p:nvSpPr>
                <p:spPr>
                  <a:xfrm>
                    <a:off x="7104078" y="2227342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8" name="Rectangle 207"/>
                  <p:cNvSpPr>
                    <a:spLocks noChangeAspect="1"/>
                  </p:cNvSpPr>
                  <p:nvPr/>
                </p:nvSpPr>
                <p:spPr>
                  <a:xfrm>
                    <a:off x="7405830" y="2227342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1" name="Rectangle 220"/>
                  <p:cNvSpPr>
                    <a:spLocks noChangeAspect="1"/>
                  </p:cNvSpPr>
                  <p:nvPr/>
                </p:nvSpPr>
                <p:spPr>
                  <a:xfrm>
                    <a:off x="6198822" y="1925590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2" name="Rectangle 221"/>
                  <p:cNvSpPr>
                    <a:spLocks noChangeAspect="1"/>
                  </p:cNvSpPr>
                  <p:nvPr/>
                </p:nvSpPr>
                <p:spPr>
                  <a:xfrm>
                    <a:off x="6500574" y="1925590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3" name="Rectangle 222"/>
                  <p:cNvSpPr>
                    <a:spLocks noChangeAspect="1"/>
                  </p:cNvSpPr>
                  <p:nvPr/>
                </p:nvSpPr>
                <p:spPr>
                  <a:xfrm>
                    <a:off x="6802326" y="1925590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4" name="Rectangle 223"/>
                  <p:cNvSpPr>
                    <a:spLocks noChangeAspect="1"/>
                  </p:cNvSpPr>
                  <p:nvPr/>
                </p:nvSpPr>
                <p:spPr>
                  <a:xfrm>
                    <a:off x="7104078" y="1925590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5" name="Rectangle 224"/>
                  <p:cNvSpPr>
                    <a:spLocks noChangeAspect="1"/>
                  </p:cNvSpPr>
                  <p:nvPr/>
                </p:nvSpPr>
                <p:spPr>
                  <a:xfrm>
                    <a:off x="7405830" y="1925590"/>
                    <a:ext cx="301752" cy="301752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8" name="Rectangle 237"/>
                  <p:cNvSpPr>
                    <a:spLocks noChangeAspect="1"/>
                  </p:cNvSpPr>
                  <p:nvPr/>
                </p:nvSpPr>
                <p:spPr>
                  <a:xfrm>
                    <a:off x="6198822" y="1623838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9" name="Rectangle 238"/>
                  <p:cNvSpPr>
                    <a:spLocks noChangeAspect="1"/>
                  </p:cNvSpPr>
                  <p:nvPr/>
                </p:nvSpPr>
                <p:spPr>
                  <a:xfrm>
                    <a:off x="6500574" y="1623838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0" name="Rectangle 239"/>
                  <p:cNvSpPr>
                    <a:spLocks noChangeAspect="1"/>
                  </p:cNvSpPr>
                  <p:nvPr/>
                </p:nvSpPr>
                <p:spPr>
                  <a:xfrm>
                    <a:off x="6802326" y="1623838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1" name="Rectangle 240"/>
                  <p:cNvSpPr>
                    <a:spLocks noChangeAspect="1"/>
                  </p:cNvSpPr>
                  <p:nvPr/>
                </p:nvSpPr>
                <p:spPr>
                  <a:xfrm>
                    <a:off x="7104078" y="1623838"/>
                    <a:ext cx="301752" cy="301752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2" name="Rectangle 241"/>
                  <p:cNvSpPr>
                    <a:spLocks noChangeAspect="1"/>
                  </p:cNvSpPr>
                  <p:nvPr/>
                </p:nvSpPr>
                <p:spPr>
                  <a:xfrm>
                    <a:off x="7405830" y="1623838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5" name="Rectangle 254"/>
                  <p:cNvSpPr>
                    <a:spLocks noChangeAspect="1"/>
                  </p:cNvSpPr>
                  <p:nvPr/>
                </p:nvSpPr>
                <p:spPr>
                  <a:xfrm>
                    <a:off x="6198822" y="1322086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6" name="Rectangle 255"/>
                  <p:cNvSpPr>
                    <a:spLocks noChangeAspect="1"/>
                  </p:cNvSpPr>
                  <p:nvPr/>
                </p:nvSpPr>
                <p:spPr>
                  <a:xfrm>
                    <a:off x="6500574" y="1322086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7" name="Rectangle 256"/>
                  <p:cNvSpPr>
                    <a:spLocks noChangeAspect="1"/>
                  </p:cNvSpPr>
                  <p:nvPr/>
                </p:nvSpPr>
                <p:spPr>
                  <a:xfrm>
                    <a:off x="6802326" y="1322086"/>
                    <a:ext cx="301752" cy="301752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8" name="Rectangle 257"/>
                  <p:cNvSpPr>
                    <a:spLocks noChangeAspect="1"/>
                  </p:cNvSpPr>
                  <p:nvPr/>
                </p:nvSpPr>
                <p:spPr>
                  <a:xfrm>
                    <a:off x="7104078" y="1322086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9" name="Rectangle 258"/>
                  <p:cNvSpPr>
                    <a:spLocks noChangeAspect="1"/>
                  </p:cNvSpPr>
                  <p:nvPr/>
                </p:nvSpPr>
                <p:spPr>
                  <a:xfrm>
                    <a:off x="7405830" y="1322086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2" name="Rectangle 271"/>
                  <p:cNvSpPr>
                    <a:spLocks noChangeAspect="1"/>
                  </p:cNvSpPr>
                  <p:nvPr/>
                </p:nvSpPr>
                <p:spPr>
                  <a:xfrm>
                    <a:off x="6198822" y="1020334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3" name="Rectangle 272"/>
                  <p:cNvSpPr>
                    <a:spLocks noChangeAspect="1"/>
                  </p:cNvSpPr>
                  <p:nvPr/>
                </p:nvSpPr>
                <p:spPr>
                  <a:xfrm>
                    <a:off x="6500574" y="1020334"/>
                    <a:ext cx="301752" cy="301752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4" name="Rectangle 273"/>
                  <p:cNvSpPr>
                    <a:spLocks noChangeAspect="1"/>
                  </p:cNvSpPr>
                  <p:nvPr/>
                </p:nvSpPr>
                <p:spPr>
                  <a:xfrm>
                    <a:off x="6802326" y="1020334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5" name="Rectangle 274"/>
                  <p:cNvSpPr>
                    <a:spLocks noChangeAspect="1"/>
                  </p:cNvSpPr>
                  <p:nvPr/>
                </p:nvSpPr>
                <p:spPr>
                  <a:xfrm>
                    <a:off x="7104078" y="1020334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6" name="Rectangle 275"/>
                  <p:cNvSpPr>
                    <a:spLocks noChangeAspect="1"/>
                  </p:cNvSpPr>
                  <p:nvPr/>
                </p:nvSpPr>
                <p:spPr>
                  <a:xfrm>
                    <a:off x="7405830" y="1020334"/>
                    <a:ext cx="301752" cy="3017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280" name="TextBox 279"/>
              <p:cNvSpPr txBox="1"/>
              <p:nvPr/>
            </p:nvSpPr>
            <p:spPr>
              <a:xfrm>
                <a:off x="3382517" y="566874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  <p:sp>
            <p:nvSpPr>
              <p:cNvPr id="281" name="TextBox 280"/>
              <p:cNvSpPr txBox="1"/>
              <p:nvPr/>
            </p:nvSpPr>
            <p:spPr>
              <a:xfrm>
                <a:off x="3824304" y="613162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  <p:sp>
            <p:nvSpPr>
              <p:cNvPr id="282" name="TextBox 281"/>
              <p:cNvSpPr txBox="1"/>
              <p:nvPr/>
            </p:nvSpPr>
            <p:spPr>
              <a:xfrm>
                <a:off x="8620942" y="197919"/>
                <a:ext cx="5768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max</a:t>
                </a:r>
              </a:p>
            </p:txBody>
          </p:sp>
          <p:sp>
            <p:nvSpPr>
              <p:cNvPr id="283" name="TextBox 282"/>
              <p:cNvSpPr txBox="1"/>
              <p:nvPr/>
            </p:nvSpPr>
            <p:spPr>
              <a:xfrm>
                <a:off x="9197831" y="660805"/>
                <a:ext cx="5768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max</a:t>
                </a:r>
              </a:p>
            </p:txBody>
          </p:sp>
        </p:grpSp>
        <p:cxnSp>
          <p:nvCxnSpPr>
            <p:cNvPr id="286" name="Straight Arrow Connector 285"/>
            <p:cNvCxnSpPr/>
            <p:nvPr/>
          </p:nvCxnSpPr>
          <p:spPr>
            <a:xfrm flipH="1">
              <a:off x="3779255" y="837233"/>
              <a:ext cx="1664954" cy="5007938"/>
            </a:xfrm>
            <a:prstGeom prst="straightConnector1">
              <a:avLst/>
            </a:prstGeom>
            <a:ln w="28575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Arrow Connector 286"/>
            <p:cNvCxnSpPr/>
            <p:nvPr/>
          </p:nvCxnSpPr>
          <p:spPr>
            <a:xfrm flipH="1">
              <a:off x="3241695" y="1393671"/>
              <a:ext cx="2754582" cy="3895063"/>
            </a:xfrm>
            <a:prstGeom prst="straightConnector1">
              <a:avLst/>
            </a:prstGeom>
            <a:ln w="28575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Arrow Connector 289"/>
            <p:cNvCxnSpPr/>
            <p:nvPr/>
          </p:nvCxnSpPr>
          <p:spPr>
            <a:xfrm flipH="1">
              <a:off x="2699760" y="1904792"/>
              <a:ext cx="3852961" cy="2827504"/>
            </a:xfrm>
            <a:prstGeom prst="straightConnector1">
              <a:avLst/>
            </a:prstGeom>
            <a:ln w="28575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Arrow Connector 291"/>
            <p:cNvCxnSpPr/>
            <p:nvPr/>
          </p:nvCxnSpPr>
          <p:spPr>
            <a:xfrm flipH="1">
              <a:off x="2162200" y="2461229"/>
              <a:ext cx="4946965" cy="1714630"/>
            </a:xfrm>
            <a:prstGeom prst="straightConnector1">
              <a:avLst/>
            </a:prstGeom>
            <a:ln w="28575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mapping</a:t>
            </a:r>
          </a:p>
        </p:txBody>
      </p:sp>
    </p:spTree>
    <p:extLst>
      <p:ext uri="{BB962C8B-B14F-4D97-AF65-F5344CB8AC3E}">
        <p14:creationId xmlns:p14="http://schemas.microsoft.com/office/powerpoint/2010/main" val="164445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5632" y="335856"/>
            <a:ext cx="95558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>
                <a:solidFill>
                  <a:srgbClr val="444444"/>
                </a:solidFill>
                <a:latin typeface="inherit"/>
              </a:rPr>
              <a:t>Question</a:t>
            </a:r>
            <a:r>
              <a:rPr lang="en-US" dirty="0">
                <a:solidFill>
                  <a:srgbClr val="444444"/>
                </a:solidFill>
                <a:latin typeface="Quattrocento Sans"/>
              </a:rPr>
              <a:t>: </a:t>
            </a:r>
          </a:p>
          <a:p>
            <a:pPr fontAlgn="base"/>
            <a:endParaRPr lang="en-US" dirty="0">
              <a:solidFill>
                <a:srgbClr val="444444"/>
              </a:solidFill>
              <a:latin typeface="Quattrocento Sans"/>
            </a:endParaRPr>
          </a:p>
          <a:p>
            <a:pPr fontAlgn="base"/>
            <a:r>
              <a:rPr lang="en-US" dirty="0">
                <a:solidFill>
                  <a:srgbClr val="444444"/>
                </a:solidFill>
                <a:latin typeface="Quattrocento Sans"/>
              </a:rPr>
              <a:t>	Suppose you were told that the coordinate (</a:t>
            </a:r>
            <a:r>
              <a:rPr lang="en-US" dirty="0" err="1">
                <a:solidFill>
                  <a:srgbClr val="444444"/>
                </a:solidFill>
                <a:latin typeface="Quattrocento Sans"/>
              </a:rPr>
              <a:t>x,z</a:t>
            </a:r>
            <a:r>
              <a:rPr lang="en-US" dirty="0">
                <a:solidFill>
                  <a:srgbClr val="444444"/>
                </a:solidFill>
                <a:latin typeface="Quattrocento Sans"/>
              </a:rPr>
              <a:t>),  for some unknown value of y, 	contained a </a:t>
            </a:r>
            <a:r>
              <a:rPr lang="en-US" dirty="0">
                <a:solidFill>
                  <a:srgbClr val="0070C0"/>
                </a:solidFill>
                <a:latin typeface="Quattrocento Sans"/>
              </a:rPr>
              <a:t>BLUE</a:t>
            </a:r>
            <a:r>
              <a:rPr lang="en-US" dirty="0">
                <a:solidFill>
                  <a:srgbClr val="444444"/>
                </a:solidFill>
                <a:latin typeface="Quattrocento Sans"/>
              </a:rPr>
              <a:t> brick. What is the corresponding coordinate that contains a </a:t>
            </a:r>
            <a:r>
              <a:rPr lang="en-US" dirty="0">
                <a:solidFill>
                  <a:srgbClr val="FF0000"/>
                </a:solidFill>
                <a:latin typeface="Quattrocento Sans"/>
              </a:rPr>
              <a:t>RED</a:t>
            </a:r>
            <a:r>
              <a:rPr lang="en-US" dirty="0">
                <a:solidFill>
                  <a:srgbClr val="444444"/>
                </a:solidFill>
                <a:latin typeface="Quattrocento Sans"/>
              </a:rPr>
              <a:t> 	brick?</a:t>
            </a:r>
          </a:p>
        </p:txBody>
      </p:sp>
      <p:sp>
        <p:nvSpPr>
          <p:cNvPr id="3" name="Rectangle 2"/>
          <p:cNvSpPr/>
          <p:nvPr/>
        </p:nvSpPr>
        <p:spPr>
          <a:xfrm>
            <a:off x="1095632" y="5157057"/>
            <a:ext cx="94076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>
                <a:solidFill>
                  <a:srgbClr val="444444"/>
                </a:solidFill>
                <a:latin typeface="inherit"/>
              </a:rPr>
              <a:t>Answer</a:t>
            </a:r>
            <a:r>
              <a:rPr lang="en-US" dirty="0">
                <a:solidFill>
                  <a:srgbClr val="444444"/>
                </a:solidFill>
                <a:latin typeface="Quattrocento Sans"/>
              </a:rPr>
              <a:t>: </a:t>
            </a:r>
          </a:p>
          <a:p>
            <a:pPr fontAlgn="base"/>
            <a:endParaRPr lang="en-US" dirty="0">
              <a:solidFill>
                <a:srgbClr val="444444"/>
              </a:solidFill>
              <a:latin typeface="Quattrocento Sans"/>
            </a:endParaRPr>
          </a:p>
          <a:p>
            <a:pPr fontAlgn="base"/>
            <a:r>
              <a:rPr lang="en-US" dirty="0">
                <a:solidFill>
                  <a:srgbClr val="444444"/>
                </a:solidFill>
                <a:latin typeface="Quattrocento Sans"/>
              </a:rPr>
              <a:t>	The coordinate containing the corresponding </a:t>
            </a:r>
            <a:r>
              <a:rPr lang="en-US" dirty="0">
                <a:solidFill>
                  <a:srgbClr val="FF0000"/>
                </a:solidFill>
                <a:latin typeface="Quattrocento Sans"/>
              </a:rPr>
              <a:t>RED</a:t>
            </a:r>
            <a:r>
              <a:rPr lang="en-US" dirty="0">
                <a:solidFill>
                  <a:srgbClr val="444444"/>
                </a:solidFill>
                <a:latin typeface="Quattrocento Sans"/>
              </a:rPr>
              <a:t> brick is (max – x, max – z).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208201" y="2033377"/>
            <a:ext cx="6245860" cy="2903487"/>
            <a:chOff x="2821019" y="1505258"/>
            <a:chExt cx="6245860" cy="2903487"/>
          </a:xfrm>
        </p:grpSpPr>
        <p:grpSp>
          <p:nvGrpSpPr>
            <p:cNvPr id="6" name="Group 5"/>
            <p:cNvGrpSpPr>
              <a:grpSpLocks noChangeAspect="1"/>
            </p:cNvGrpSpPr>
            <p:nvPr/>
          </p:nvGrpSpPr>
          <p:grpSpPr>
            <a:xfrm>
              <a:off x="2821019" y="1766103"/>
              <a:ext cx="4106618" cy="2642642"/>
              <a:chOff x="736768" y="357385"/>
              <a:chExt cx="9653799" cy="6212291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6768" y="357385"/>
                <a:ext cx="9653799" cy="6212291"/>
              </a:xfrm>
              <a:prstGeom prst="rect">
                <a:avLst/>
              </a:prstGeom>
            </p:spPr>
          </p:pic>
          <p:cxnSp>
            <p:nvCxnSpPr>
              <p:cNvPr id="12" name="Straight Arrow Connector 11"/>
              <p:cNvCxnSpPr/>
              <p:nvPr/>
            </p:nvCxnSpPr>
            <p:spPr>
              <a:xfrm flipH="1">
                <a:off x="3534032" y="829471"/>
                <a:ext cx="3984690" cy="2984647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H="1" flipV="1">
                <a:off x="2973858" y="1359243"/>
                <a:ext cx="5387547" cy="1738186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/>
            <p:cNvSpPr txBox="1"/>
            <p:nvPr/>
          </p:nvSpPr>
          <p:spPr>
            <a:xfrm>
              <a:off x="3156989" y="1630208"/>
              <a:ext cx="9909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(0,3,3)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96304" y="2700856"/>
              <a:ext cx="2570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(max - 0,3, max - 3)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80641" y="1505258"/>
              <a:ext cx="2570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(max - 3,3, max - 0)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06850" y="3028423"/>
              <a:ext cx="9909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(3,3,0)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756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5632" y="335856"/>
            <a:ext cx="95558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>
                <a:solidFill>
                  <a:srgbClr val="444444"/>
                </a:solidFill>
                <a:latin typeface="inherit"/>
              </a:rPr>
              <a:t>Question</a:t>
            </a:r>
            <a:r>
              <a:rPr lang="en-US" dirty="0">
                <a:solidFill>
                  <a:srgbClr val="444444"/>
                </a:solidFill>
                <a:latin typeface="Quattrocento Sans"/>
              </a:rPr>
              <a:t>: </a:t>
            </a:r>
          </a:p>
          <a:p>
            <a:pPr fontAlgn="base"/>
            <a:endParaRPr lang="en-US" dirty="0">
              <a:solidFill>
                <a:srgbClr val="444444"/>
              </a:solidFill>
              <a:latin typeface="Quattrocento Sans"/>
            </a:endParaRPr>
          </a:p>
          <a:p>
            <a:pPr fontAlgn="base"/>
            <a:r>
              <a:rPr lang="en-US" dirty="0">
                <a:solidFill>
                  <a:srgbClr val="444444"/>
                </a:solidFill>
                <a:latin typeface="Quattrocento Sans"/>
              </a:rPr>
              <a:t>	Suppose you were told that the coordinate (</a:t>
            </a:r>
            <a:r>
              <a:rPr lang="en-US" dirty="0" err="1">
                <a:solidFill>
                  <a:srgbClr val="444444"/>
                </a:solidFill>
                <a:latin typeface="Quattrocento Sans"/>
              </a:rPr>
              <a:t>x,z</a:t>
            </a:r>
            <a:r>
              <a:rPr lang="en-US" dirty="0">
                <a:solidFill>
                  <a:srgbClr val="444444"/>
                </a:solidFill>
                <a:latin typeface="Quattrocento Sans"/>
              </a:rPr>
              <a:t>),  for some unknown value of y, 	contained a </a:t>
            </a:r>
            <a:r>
              <a:rPr lang="en-US" dirty="0">
                <a:solidFill>
                  <a:srgbClr val="FF0000"/>
                </a:solidFill>
                <a:latin typeface="Quattrocento Sans"/>
              </a:rPr>
              <a:t>RED</a:t>
            </a:r>
            <a:r>
              <a:rPr lang="en-US" dirty="0">
                <a:solidFill>
                  <a:srgbClr val="444444"/>
                </a:solidFill>
                <a:latin typeface="Quattrocento Sans"/>
              </a:rPr>
              <a:t> brick. What is the corresponding coordinate that contains a </a:t>
            </a:r>
            <a:r>
              <a:rPr lang="en-US" dirty="0">
                <a:solidFill>
                  <a:srgbClr val="0070C0"/>
                </a:solidFill>
                <a:latin typeface="Quattrocento Sans"/>
              </a:rPr>
              <a:t>BLUE</a:t>
            </a:r>
            <a:r>
              <a:rPr lang="en-US" dirty="0">
                <a:solidFill>
                  <a:srgbClr val="444444"/>
                </a:solidFill>
                <a:latin typeface="Quattrocento Sans"/>
              </a:rPr>
              <a:t> 	brick?</a:t>
            </a:r>
          </a:p>
        </p:txBody>
      </p:sp>
      <p:sp>
        <p:nvSpPr>
          <p:cNvPr id="3" name="Rectangle 2"/>
          <p:cNvSpPr/>
          <p:nvPr/>
        </p:nvSpPr>
        <p:spPr>
          <a:xfrm>
            <a:off x="1095632" y="5157057"/>
            <a:ext cx="94076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>
                <a:solidFill>
                  <a:srgbClr val="444444"/>
                </a:solidFill>
                <a:latin typeface="inherit"/>
              </a:rPr>
              <a:t>Answer</a:t>
            </a:r>
            <a:r>
              <a:rPr lang="en-US" dirty="0">
                <a:solidFill>
                  <a:srgbClr val="444444"/>
                </a:solidFill>
                <a:latin typeface="Quattrocento Sans"/>
              </a:rPr>
              <a:t>: </a:t>
            </a:r>
          </a:p>
          <a:p>
            <a:pPr fontAlgn="base"/>
            <a:endParaRPr lang="en-US" dirty="0">
              <a:solidFill>
                <a:srgbClr val="444444"/>
              </a:solidFill>
              <a:latin typeface="Quattrocento Sans"/>
            </a:endParaRPr>
          </a:p>
          <a:p>
            <a:pPr fontAlgn="base"/>
            <a:r>
              <a:rPr lang="en-US" dirty="0">
                <a:solidFill>
                  <a:srgbClr val="444444"/>
                </a:solidFill>
                <a:latin typeface="Quattrocento Sans"/>
              </a:rPr>
              <a:t>	The coordinate containing the corresponding </a:t>
            </a:r>
            <a:r>
              <a:rPr lang="en-US" dirty="0">
                <a:solidFill>
                  <a:srgbClr val="0070C0"/>
                </a:solidFill>
                <a:latin typeface="Quattrocento Sans"/>
              </a:rPr>
              <a:t>BLUE</a:t>
            </a:r>
            <a:r>
              <a:rPr lang="en-US" dirty="0">
                <a:solidFill>
                  <a:srgbClr val="444444"/>
                </a:solidFill>
                <a:latin typeface="Quattrocento Sans"/>
              </a:rPr>
              <a:t> brick is (max – x, max – z).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241151" y="1974815"/>
            <a:ext cx="6245860" cy="2903487"/>
            <a:chOff x="3158771" y="1974815"/>
            <a:chExt cx="6245860" cy="290348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8771" y="2235660"/>
              <a:ext cx="4106618" cy="2642642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 flipH="1">
              <a:off x="4348696" y="2436480"/>
              <a:ext cx="1695043" cy="1269637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4110404" y="2661840"/>
              <a:ext cx="2291802" cy="739406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494741" y="2099765"/>
              <a:ext cx="9909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(0,3,3)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34056" y="3170413"/>
              <a:ext cx="2570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(max - 0,3, max - 3)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18393" y="1974815"/>
              <a:ext cx="2570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(max - 3,3, max - 0)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44602" y="3497980"/>
              <a:ext cx="9909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(3,3,0)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684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89686" y="1549908"/>
            <a:ext cx="1017373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>
                <a:solidFill>
                  <a:srgbClr val="444444"/>
                </a:solidFill>
                <a:latin typeface="Quattrocento Sans"/>
              </a:rPr>
              <a:t>The following expression specifies the correspondence between BLUE/RED and RED/BLUE cells for an arbitrary </a:t>
            </a:r>
            <a:r>
              <a:rPr lang="en-US" dirty="0" err="1">
                <a:solidFill>
                  <a:srgbClr val="444444"/>
                </a:solidFill>
                <a:latin typeface="Quattrocento Sans"/>
              </a:rPr>
              <a:t>xz</a:t>
            </a:r>
            <a:r>
              <a:rPr lang="en-US" dirty="0">
                <a:solidFill>
                  <a:srgbClr val="444444"/>
                </a:solidFill>
                <a:latin typeface="Quattrocento Sans"/>
              </a:rPr>
              <a:t>-plane.</a:t>
            </a:r>
          </a:p>
          <a:p>
            <a:pPr algn="ctr" fontAlgn="base"/>
            <a:r>
              <a:rPr lang="en-US" dirty="0">
                <a:solidFill>
                  <a:srgbClr val="444444"/>
                </a:solidFill>
                <a:latin typeface="Quattrocento Sans"/>
              </a:rPr>
              <a:t>(</a:t>
            </a:r>
            <a:r>
              <a:rPr lang="en-US" dirty="0" err="1">
                <a:solidFill>
                  <a:srgbClr val="444444"/>
                </a:solidFill>
                <a:latin typeface="Quattrocento Sans"/>
              </a:rPr>
              <a:t>x,z</a:t>
            </a:r>
            <a:r>
              <a:rPr lang="en-US" dirty="0">
                <a:solidFill>
                  <a:srgbClr val="444444"/>
                </a:solidFill>
                <a:latin typeface="Quattrocento Sans"/>
              </a:rPr>
              <a:t>) ⇔ (max – x, max – z)</a:t>
            </a:r>
          </a:p>
          <a:p>
            <a:pPr algn="ctr" fontAlgn="base"/>
            <a:endParaRPr lang="en-US" dirty="0">
              <a:solidFill>
                <a:srgbClr val="444444"/>
              </a:solidFill>
              <a:latin typeface="Quattrocento Sans"/>
            </a:endParaRPr>
          </a:p>
          <a:p>
            <a:pPr fontAlgn="base"/>
            <a:r>
              <a:rPr lang="en-US" dirty="0">
                <a:solidFill>
                  <a:srgbClr val="444444"/>
                </a:solidFill>
                <a:latin typeface="Quattrocento Sans"/>
              </a:rPr>
              <a:t>Specifically, (</a:t>
            </a:r>
            <a:r>
              <a:rPr lang="en-US" dirty="0" err="1">
                <a:solidFill>
                  <a:srgbClr val="444444"/>
                </a:solidFill>
                <a:latin typeface="Quattrocento Sans"/>
              </a:rPr>
              <a:t>x,z</a:t>
            </a:r>
            <a:r>
              <a:rPr lang="en-US" dirty="0">
                <a:solidFill>
                  <a:srgbClr val="444444"/>
                </a:solidFill>
                <a:latin typeface="Quattrocento Sans"/>
              </a:rPr>
              <a:t>) contains a BLUE brick </a:t>
            </a:r>
            <a:r>
              <a:rPr lang="en-US" i="1" dirty="0">
                <a:solidFill>
                  <a:srgbClr val="FFC000"/>
                </a:solidFill>
                <a:latin typeface="inherit"/>
              </a:rPr>
              <a:t>if and only if</a:t>
            </a:r>
            <a:r>
              <a:rPr lang="en-US" dirty="0">
                <a:solidFill>
                  <a:srgbClr val="444444"/>
                </a:solidFill>
                <a:latin typeface="Quattrocento Sans"/>
              </a:rPr>
              <a:t> (max – x, max – z) contains a RED brick. </a:t>
            </a:r>
          </a:p>
          <a:p>
            <a:pPr fontAlgn="base"/>
            <a:endParaRPr lang="en-US" dirty="0">
              <a:solidFill>
                <a:srgbClr val="444444"/>
              </a:solidFill>
              <a:latin typeface="Quattrocento Sans"/>
            </a:endParaRPr>
          </a:p>
          <a:p>
            <a:pPr fontAlgn="base"/>
            <a:r>
              <a:rPr lang="en-US" dirty="0">
                <a:solidFill>
                  <a:srgbClr val="444444"/>
                </a:solidFill>
                <a:latin typeface="Quattrocento Sans"/>
              </a:rPr>
              <a:t>Furthermore, it is also the case that (</a:t>
            </a:r>
            <a:r>
              <a:rPr lang="en-US" dirty="0" err="1">
                <a:solidFill>
                  <a:srgbClr val="444444"/>
                </a:solidFill>
                <a:latin typeface="Quattrocento Sans"/>
              </a:rPr>
              <a:t>x,z</a:t>
            </a:r>
            <a:r>
              <a:rPr lang="en-US" dirty="0">
                <a:solidFill>
                  <a:srgbClr val="444444"/>
                </a:solidFill>
                <a:latin typeface="Quattrocento Sans"/>
              </a:rPr>
              <a:t>) contains a RED brick </a:t>
            </a:r>
            <a:r>
              <a:rPr lang="en-US" i="1" dirty="0">
                <a:solidFill>
                  <a:srgbClr val="FFC000"/>
                </a:solidFill>
                <a:latin typeface="inherit"/>
              </a:rPr>
              <a:t>if and only if</a:t>
            </a:r>
            <a:r>
              <a:rPr lang="en-US" dirty="0">
                <a:solidFill>
                  <a:srgbClr val="444444"/>
                </a:solidFill>
                <a:latin typeface="Quattrocento Sans"/>
              </a:rPr>
              <a:t> (max – x, max – z) contains a BLUE brick.</a:t>
            </a:r>
          </a:p>
          <a:p>
            <a:pPr fontAlgn="base"/>
            <a:endParaRPr lang="en-US" b="0" i="0" dirty="0">
              <a:solidFill>
                <a:srgbClr val="444444"/>
              </a:solidFill>
              <a:effectLst/>
              <a:latin typeface="Quattrocento Sans"/>
            </a:endParaRPr>
          </a:p>
          <a:p>
            <a:pPr fontAlgn="base"/>
            <a:r>
              <a:rPr lang="en-US" dirty="0"/>
              <a:t>Our last analysis step is to include y in our correspondence. The inclusion of y, shown below, turns out not to be difficult. Why?</a:t>
            </a:r>
          </a:p>
          <a:p>
            <a:pPr fontAlgn="base"/>
            <a:endParaRPr lang="en-US" dirty="0"/>
          </a:p>
          <a:p>
            <a:pPr algn="ctr" fontAlgn="base"/>
            <a:r>
              <a:rPr lang="en-US" dirty="0"/>
              <a:t>(</a:t>
            </a:r>
            <a:r>
              <a:rPr lang="en-US" dirty="0" err="1"/>
              <a:t>x,y,z</a:t>
            </a:r>
            <a:r>
              <a:rPr lang="en-US" dirty="0"/>
              <a:t>) ⇔ (max – x, y, max – z)</a:t>
            </a:r>
          </a:p>
          <a:p>
            <a:pPr fontAlgn="base"/>
            <a:endParaRPr lang="en-US" b="0" i="0" dirty="0">
              <a:solidFill>
                <a:srgbClr val="444444"/>
              </a:solidFill>
              <a:effectLst/>
              <a:latin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949822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24" y="2578443"/>
            <a:ext cx="6396976" cy="418070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Creating a slanted triangle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03603" cy="366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15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5675" y="1808369"/>
            <a:ext cx="939937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44444"/>
                </a:solidFill>
                <a:latin typeface="Quattrocento Sans"/>
              </a:rPr>
              <a:t>At this point we have defined a correspondence between the BLUE and RED artifacts. </a:t>
            </a:r>
          </a:p>
          <a:p>
            <a:endParaRPr lang="en-US" dirty="0">
              <a:solidFill>
                <a:srgbClr val="444444"/>
              </a:solidFill>
              <a:latin typeface="Quattrocento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44444"/>
                </a:solidFill>
                <a:latin typeface="Quattrocento Sans"/>
              </a:rPr>
              <a:t>This allows us to translate points that belong to the RED artifact to corresponding points in the BLUE artifact and vice versa.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444444"/>
              </a:solidFill>
              <a:latin typeface="Quattrocento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44444"/>
                </a:solidFill>
                <a:latin typeface="Quattrocento Sans"/>
              </a:rPr>
              <a:t>In a formal setting, such translations are typically called </a:t>
            </a:r>
            <a:r>
              <a:rPr lang="en-US" b="1" i="1" dirty="0">
                <a:solidFill>
                  <a:srgbClr val="FFC000"/>
                </a:solidFill>
                <a:latin typeface="Quattrocento Sans"/>
              </a:rPr>
              <a:t>mappings</a:t>
            </a:r>
            <a:r>
              <a:rPr lang="en-US" dirty="0">
                <a:solidFill>
                  <a:srgbClr val="444444"/>
                </a:solidFill>
                <a:latin typeface="Quattrocento Sans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444444"/>
              </a:solidFill>
              <a:latin typeface="Quattrocento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44444"/>
                </a:solidFill>
                <a:latin typeface="Quattrocento Sans"/>
              </a:rPr>
              <a:t>In mathematics, different kinds of mappings are studied. The kind of mapping we have defined here is special and is called a </a:t>
            </a:r>
            <a:r>
              <a:rPr lang="en-US" b="1" i="1" dirty="0">
                <a:solidFill>
                  <a:srgbClr val="FFC000"/>
                </a:solidFill>
                <a:latin typeface="Quattrocento Sans"/>
              </a:rPr>
              <a:t>one-to-one correspondence</a:t>
            </a:r>
            <a:r>
              <a:rPr lang="en-US" dirty="0">
                <a:solidFill>
                  <a:srgbClr val="444444"/>
                </a:solidFill>
                <a:latin typeface="Quattrocento Sans"/>
              </a:rPr>
              <a:t>. A one-to-one correspondence is also referred to, in more technical terms, as a </a:t>
            </a:r>
            <a:r>
              <a:rPr lang="en-US" b="1" i="1" dirty="0">
                <a:solidFill>
                  <a:srgbClr val="FFC000"/>
                </a:solidFill>
                <a:latin typeface="Quattrocento Sans"/>
              </a:rPr>
              <a:t>bijection</a:t>
            </a:r>
            <a:r>
              <a:rPr lang="en-US" dirty="0">
                <a:solidFill>
                  <a:srgbClr val="444444"/>
                </a:solidFill>
                <a:latin typeface="Quattrocento Sans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055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0962" y="2102362"/>
            <a:ext cx="97371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>
                <a:solidFill>
                  <a:srgbClr val="444444"/>
                </a:solidFill>
                <a:latin typeface="Quattrocento Sans"/>
              </a:rPr>
              <a:t>The following SML function implements the one-to-one correspondence we have defined.</a:t>
            </a:r>
          </a:p>
          <a:p>
            <a:pPr fontAlgn="base"/>
            <a:endParaRPr lang="en-US" dirty="0">
              <a:solidFill>
                <a:srgbClr val="444444"/>
              </a:solidFill>
              <a:latin typeface="Quattrocento Sans"/>
            </a:endParaRPr>
          </a:p>
          <a:p>
            <a:pPr fontAlgn="base"/>
            <a:endParaRPr lang="en-US" dirty="0">
              <a:solidFill>
                <a:srgbClr val="444444"/>
              </a:solidFill>
              <a:latin typeface="Quattrocento Sans"/>
            </a:endParaRPr>
          </a:p>
          <a:p>
            <a:pPr algn="ctr" fontAlgn="base"/>
            <a:r>
              <a:rPr lang="en-US" dirty="0">
                <a:solidFill>
                  <a:srgbClr val="FF0000"/>
                </a:solidFill>
                <a:latin typeface="inherit"/>
              </a:rPr>
              <a:t>fun</a:t>
            </a:r>
            <a:r>
              <a:rPr lang="en-US" dirty="0">
                <a:solidFill>
                  <a:srgbClr val="444444"/>
                </a:solidFill>
                <a:latin typeface="Quattrocento Sans"/>
              </a:rPr>
              <a:t> map (</a:t>
            </a:r>
            <a:r>
              <a:rPr lang="en-US" dirty="0" err="1">
                <a:solidFill>
                  <a:srgbClr val="444444"/>
                </a:solidFill>
                <a:latin typeface="Quattrocento Sans"/>
              </a:rPr>
              <a:t>x,y,z</a:t>
            </a:r>
            <a:r>
              <a:rPr lang="en-US" dirty="0">
                <a:solidFill>
                  <a:srgbClr val="444444"/>
                </a:solidFill>
                <a:latin typeface="Quattrocento Sans"/>
              </a:rPr>
              <a:t>) = (max – x, y, max – z)</a:t>
            </a:r>
            <a:endParaRPr lang="en-US" b="0" i="0" dirty="0">
              <a:solidFill>
                <a:srgbClr val="444444"/>
              </a:solidFill>
              <a:effectLst/>
              <a:latin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3436732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8141" y="1859340"/>
            <a:ext cx="88474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>
                <a:solidFill>
                  <a:srgbClr val="444444"/>
                </a:solidFill>
                <a:latin typeface="Quattrocento Sans"/>
              </a:rPr>
              <a:t>Using the function </a:t>
            </a:r>
            <a:r>
              <a:rPr lang="en-US" i="1" dirty="0">
                <a:solidFill>
                  <a:srgbClr val="444444"/>
                </a:solidFill>
                <a:latin typeface="inherit"/>
              </a:rPr>
              <a:t>map</a:t>
            </a:r>
            <a:r>
              <a:rPr lang="en-US" dirty="0">
                <a:solidFill>
                  <a:srgbClr val="444444"/>
                </a:solidFill>
                <a:latin typeface="Quattrocento Sans"/>
              </a:rPr>
              <a:t>, we will construct the BLUE and RED as follows. </a:t>
            </a:r>
          </a:p>
          <a:p>
            <a:pPr fontAlgn="base"/>
            <a:endParaRPr lang="en-US" dirty="0">
              <a:solidFill>
                <a:srgbClr val="444444"/>
              </a:solidFill>
              <a:latin typeface="Quattrocento Sans"/>
            </a:endParaRPr>
          </a:p>
          <a:p>
            <a:pPr fontAlgn="base"/>
            <a:r>
              <a:rPr lang="en-US" dirty="0">
                <a:solidFill>
                  <a:srgbClr val="444444"/>
                </a:solidFill>
                <a:latin typeface="Quattrocento Sans"/>
              </a:rPr>
              <a:t>Our program will traverse the virtual space (0,0,0) … (</a:t>
            </a:r>
            <a:r>
              <a:rPr lang="en-US" dirty="0" err="1">
                <a:solidFill>
                  <a:srgbClr val="444444"/>
                </a:solidFill>
                <a:latin typeface="Quattrocento Sans"/>
              </a:rPr>
              <a:t>max,max,max</a:t>
            </a:r>
            <a:r>
              <a:rPr lang="en-US" dirty="0">
                <a:solidFill>
                  <a:srgbClr val="444444"/>
                </a:solidFill>
                <a:latin typeface="Quattrocento Sans"/>
              </a:rPr>
              <a:t>) and will do the following for each coordinate encountered.</a:t>
            </a:r>
          </a:p>
          <a:p>
            <a:pPr fontAlgn="base"/>
            <a:endParaRPr lang="en-US" dirty="0">
              <a:solidFill>
                <a:srgbClr val="444444"/>
              </a:solidFill>
              <a:latin typeface="Quattrocento Sans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lang="en-US" dirty="0">
                <a:solidFill>
                  <a:srgbClr val="444444"/>
                </a:solidFill>
                <a:latin typeface="inherit"/>
              </a:rPr>
              <a:t>Check to see if a BLUE brick should be placed at the coordinate. That is, check to see if the coordinate satisfies the property p.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dirty="0">
                <a:solidFill>
                  <a:srgbClr val="444444"/>
                </a:solidFill>
                <a:latin typeface="inherit"/>
              </a:rPr>
              <a:t>If not, then check to see if a RED brick should be placed at the coordinate. This can be done by checking to see if the mapped coordinate satisfies the property p. If so, then a RED brick should be put at the (unmapped) coordinate.</a:t>
            </a:r>
            <a:endParaRPr lang="en-US" b="0" i="0" dirty="0">
              <a:solidFill>
                <a:srgbClr val="444444"/>
              </a:solidFill>
              <a:effectLst/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3488914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91478" y="87578"/>
            <a:ext cx="6507893" cy="6658152"/>
          </a:xfrm>
          <a:prstGeom prst="rect">
            <a:avLst/>
          </a:prstGeom>
          <a:solidFill>
            <a:srgbClr val="EEEEE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2539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open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Level_5;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444444"/>
              </a:solidFill>
              <a:effectLst/>
              <a:latin typeface="Courier 10 Pitch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val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d      = 64;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val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max = d - 1;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600" dirty="0">
              <a:solidFill>
                <a:srgbClr val="444444"/>
              </a:solidFill>
              <a:latin typeface="Courier 10 Pitch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 fun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map (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x,y,z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) = (max - x, y, max - z);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600" dirty="0">
              <a:solidFill>
                <a:srgbClr val="444444"/>
              </a:solidFill>
              <a:latin typeface="Courier 10 Pitch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 fun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shouldBeBlue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(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x,y,z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) = x - y + z = 0;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 fun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shouldBeRed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point =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shouldBeBlue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(map point);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600" dirty="0">
              <a:solidFill>
                <a:srgbClr val="444444"/>
              </a:solidFill>
              <a:latin typeface="Courier 10 Pitch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 fun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brickFn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point =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solidFill>
                  <a:srgbClr val="444444"/>
                </a:solidFill>
                <a:latin typeface="Courier 10 Pitch"/>
              </a:rPr>
              <a:t>     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let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solidFill>
                  <a:srgbClr val="444444"/>
                </a:solidFill>
                <a:latin typeface="Courier 10 Pitch"/>
              </a:rPr>
              <a:t>         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val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putBlue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=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shouldBeBlue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point;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solidFill>
                  <a:srgbClr val="444444"/>
                </a:solidFill>
                <a:latin typeface="Courier 10 Pitch"/>
              </a:rPr>
              <a:t>         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val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putRed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=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shouldBeRed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point;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solidFill>
                  <a:srgbClr val="444444"/>
                </a:solidFill>
                <a:latin typeface="Courier 10 Pitch"/>
              </a:rPr>
              <a:t>     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in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solidFill>
                  <a:srgbClr val="444444"/>
                </a:solidFill>
                <a:latin typeface="Courier 10 Pitch"/>
              </a:rPr>
              <a:t>                 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if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putBlue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then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BLUE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solidFill>
                  <a:srgbClr val="444444"/>
                </a:solidFill>
                <a:latin typeface="Courier 10 Pitch"/>
              </a:rPr>
              <a:t>         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else if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putRed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then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RED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solidFill>
                  <a:srgbClr val="444444"/>
                </a:solidFill>
                <a:latin typeface="Courier 10 Pitch"/>
              </a:rPr>
              <a:t>         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else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EMPTY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     end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600" dirty="0">
              <a:solidFill>
                <a:srgbClr val="444444"/>
              </a:solidFill>
              <a:latin typeface="Courier 10 Pitch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 build (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d,d,d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);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600" dirty="0">
              <a:solidFill>
                <a:srgbClr val="444444"/>
              </a:solidFill>
              <a:latin typeface="Courier 10 Pitch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traverseWithin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(0,0,0) (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max,max,max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)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brickFn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600" dirty="0">
              <a:solidFill>
                <a:srgbClr val="444444"/>
              </a:solidFill>
              <a:latin typeface="Courier 10 Pitch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 show "slanted triangle";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76644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Adding more slanted triangles</a:t>
            </a:r>
          </a:p>
        </p:txBody>
      </p:sp>
    </p:spTree>
    <p:extLst>
      <p:ext uri="{BB962C8B-B14F-4D97-AF65-F5344CB8AC3E}">
        <p14:creationId xmlns:p14="http://schemas.microsoft.com/office/powerpoint/2010/main" val="606005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71" y="1095632"/>
            <a:ext cx="5951451" cy="4881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450" y="1161535"/>
            <a:ext cx="4517524" cy="429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84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186"/>
            <a:ext cx="12192000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79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30" y="2403389"/>
            <a:ext cx="7200685" cy="44006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459" y="140043"/>
            <a:ext cx="6020541" cy="452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49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 this example, an artifact will be constructed using the following property </a:t>
            </a:r>
            <a:r>
              <a:rPr lang="en-US" i="1" dirty="0"/>
              <a:t>p</a:t>
            </a:r>
            <a:r>
              <a:rPr lang="en-US" dirty="0"/>
              <a:t>.</a:t>
            </a:r>
            <a:r>
              <a:rPr lang="pl-PL" dirty="0"/>
              <a:t> 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pl-PL" dirty="0"/>
              <a:t>p (x,y,z) ≝  x – y + z = 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316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56972" y="2040501"/>
            <a:ext cx="7351485" cy="4118996"/>
          </a:xfrm>
          <a:prstGeom prst="rect">
            <a:avLst/>
          </a:prstGeom>
          <a:solidFill>
            <a:srgbClr val="EEEEE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2539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 open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Level_5;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solidFill>
                <a:srgbClr val="444444"/>
              </a:solidFill>
              <a:latin typeface="Courier 10 Pitch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val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d      = 64;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val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max = d - 1;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solidFill>
                <a:srgbClr val="444444"/>
              </a:solidFill>
              <a:latin typeface="Courier 10 Pitch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 fun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brickFn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(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x,y,z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) =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if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x - y + z = 0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then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BLUE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else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EMPTY;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solidFill>
                <a:srgbClr val="444444"/>
              </a:solidFill>
              <a:latin typeface="Courier 10 Pitch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 build (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d,d,d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);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solidFill>
                <a:srgbClr val="444444"/>
              </a:solidFill>
              <a:latin typeface="Courier 10 Pitch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traverseWithin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(0,0,0) (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max,max,max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)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brickFn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solidFill>
                <a:srgbClr val="444444"/>
              </a:solidFill>
              <a:latin typeface="Courier 10 Pitch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10 Pitch"/>
              </a:rPr>
              <a:t>  show “slanted triangle”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Code</a:t>
            </a:r>
          </a:p>
        </p:txBody>
      </p:sp>
    </p:spTree>
    <p:extLst>
      <p:ext uri="{BB962C8B-B14F-4D97-AF65-F5344CB8AC3E}">
        <p14:creationId xmlns:p14="http://schemas.microsoft.com/office/powerpoint/2010/main" val="1777864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linear Diophantine equation x + z = n</a:t>
            </a:r>
          </a:p>
        </p:txBody>
      </p:sp>
    </p:spTree>
    <p:extLst>
      <p:ext uri="{BB962C8B-B14F-4D97-AF65-F5344CB8AC3E}">
        <p14:creationId xmlns:p14="http://schemas.microsoft.com/office/powerpoint/2010/main" val="2884304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381743"/>
              </p:ext>
            </p:extLst>
          </p:nvPr>
        </p:nvGraphicFramePr>
        <p:xfrm>
          <a:off x="2314832" y="889687"/>
          <a:ext cx="7867135" cy="4115505"/>
        </p:xfrm>
        <a:graphic>
          <a:graphicData uri="http://schemas.openxmlformats.org/drawingml/2006/table">
            <a:tbl>
              <a:tblPr/>
              <a:tblGrid>
                <a:gridCol w="953593">
                  <a:extLst>
                    <a:ext uri="{9D8B030D-6E8A-4147-A177-3AD203B41FA5}">
                      <a16:colId xmlns:a16="http://schemas.microsoft.com/office/drawing/2014/main" val="3747248990"/>
                    </a:ext>
                  </a:extLst>
                </a:gridCol>
                <a:gridCol w="1871986">
                  <a:extLst>
                    <a:ext uri="{9D8B030D-6E8A-4147-A177-3AD203B41FA5}">
                      <a16:colId xmlns:a16="http://schemas.microsoft.com/office/drawing/2014/main" val="529919578"/>
                    </a:ext>
                  </a:extLst>
                </a:gridCol>
                <a:gridCol w="5041556">
                  <a:extLst>
                    <a:ext uri="{9D8B030D-6E8A-4147-A177-3AD203B41FA5}">
                      <a16:colId xmlns:a16="http://schemas.microsoft.com/office/drawing/2014/main" val="1591561769"/>
                    </a:ext>
                  </a:extLst>
                </a:gridCol>
              </a:tblGrid>
              <a:tr h="338265">
                <a:tc gridSpan="3">
                  <a:txBody>
                    <a:bodyPr/>
                    <a:lstStyle/>
                    <a:p>
                      <a:r>
                        <a:rPr lang="en-US" sz="1800" dirty="0"/>
                        <a:t>Table: Evaluation of the property p for different coordinates.</a:t>
                      </a:r>
                    </a:p>
                  </a:txBody>
                  <a:tcPr marL="63369" marR="63369" marT="31684" marB="31684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1545377"/>
                  </a:ext>
                </a:extLst>
              </a:tr>
              <a:tr h="47215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>
                          <a:effectLst/>
                          <a:latin typeface="inherit"/>
                        </a:rPr>
                        <a:t>(x,y,z)</a:t>
                      </a:r>
                      <a:endParaRPr lang="en-US" sz="1800" b="0">
                        <a:effectLst/>
                        <a:latin typeface="inherit"/>
                      </a:endParaRPr>
                    </a:p>
                  </a:txBody>
                  <a:tcPr marL="66009" marR="66009" marT="66009" marB="660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>
                          <a:effectLst/>
                          <a:latin typeface="inherit"/>
                        </a:rPr>
                        <a:t>x – y + z = 0</a:t>
                      </a:r>
                      <a:endParaRPr lang="en-US" sz="1800" b="0">
                        <a:effectLst/>
                        <a:latin typeface="inherit"/>
                      </a:endParaRPr>
                    </a:p>
                  </a:txBody>
                  <a:tcPr marL="66009" marR="66009" marT="66009" marB="660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>
                          <a:effectLst/>
                          <a:latin typeface="inherit"/>
                        </a:rPr>
                        <a:t>Comment</a:t>
                      </a:r>
                      <a:endParaRPr lang="en-US" sz="1800" b="0">
                        <a:effectLst/>
                        <a:latin typeface="inherit"/>
                      </a:endParaRPr>
                    </a:p>
                  </a:txBody>
                  <a:tcPr marL="66009" marR="66009" marT="66009" marB="660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48781"/>
                  </a:ext>
                </a:extLst>
              </a:tr>
              <a:tr h="47215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dirty="0">
                          <a:effectLst/>
                          <a:latin typeface="inherit"/>
                        </a:rPr>
                        <a:t>(0,0,0)</a:t>
                      </a:r>
                    </a:p>
                  </a:txBody>
                  <a:tcPr marL="66009" marR="66009" marT="66009" marB="660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>
                          <a:effectLst/>
                          <a:latin typeface="inherit"/>
                        </a:rPr>
                        <a:t>true</a:t>
                      </a:r>
                    </a:p>
                  </a:txBody>
                  <a:tcPr marL="66009" marR="66009" marT="66009" marB="660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dirty="0">
                          <a:effectLst/>
                          <a:latin typeface="inherit"/>
                        </a:rPr>
                        <a:t>Coordinate (0,0,0) satisfies p.</a:t>
                      </a:r>
                    </a:p>
                  </a:txBody>
                  <a:tcPr marL="66009" marR="66009" marT="66009" marB="660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752084"/>
                  </a:ext>
                </a:extLst>
              </a:tr>
              <a:tr h="47215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>
                          <a:effectLst/>
                          <a:latin typeface="inherit"/>
                        </a:rPr>
                        <a:t>(1,0,0)</a:t>
                      </a:r>
                    </a:p>
                  </a:txBody>
                  <a:tcPr marL="66009" marR="66009" marT="66009" marB="660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>
                          <a:effectLst/>
                          <a:latin typeface="inherit"/>
                        </a:rPr>
                        <a:t>false</a:t>
                      </a:r>
                    </a:p>
                  </a:txBody>
                  <a:tcPr marL="66009" marR="66009" marT="66009" marB="660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dirty="0">
                          <a:effectLst/>
                          <a:latin typeface="inherit"/>
                        </a:rPr>
                        <a:t>Coordinate (1,0,0) does not satisfy p.</a:t>
                      </a:r>
                    </a:p>
                  </a:txBody>
                  <a:tcPr marL="66009" marR="66009" marT="66009" marB="660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465379"/>
                  </a:ext>
                </a:extLst>
              </a:tr>
              <a:tr h="47215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>
                          <a:effectLst/>
                          <a:latin typeface="inherit"/>
                        </a:rPr>
                        <a:t>(0,1,0)</a:t>
                      </a:r>
                    </a:p>
                  </a:txBody>
                  <a:tcPr marL="66009" marR="66009" marT="66009" marB="660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dirty="0">
                          <a:effectLst/>
                          <a:latin typeface="inherit"/>
                        </a:rPr>
                        <a:t>false</a:t>
                      </a:r>
                    </a:p>
                  </a:txBody>
                  <a:tcPr marL="66009" marR="66009" marT="66009" marB="660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dirty="0">
                          <a:effectLst/>
                          <a:latin typeface="inherit"/>
                        </a:rPr>
                        <a:t>Coordinate (0,1,0) does not satisfy p.</a:t>
                      </a:r>
                    </a:p>
                  </a:txBody>
                  <a:tcPr marL="66009" marR="66009" marT="66009" marB="660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7675"/>
                  </a:ext>
                </a:extLst>
              </a:tr>
              <a:tr h="47215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>
                          <a:effectLst/>
                          <a:latin typeface="inherit"/>
                        </a:rPr>
                        <a:t>(0,0,1)</a:t>
                      </a:r>
                    </a:p>
                  </a:txBody>
                  <a:tcPr marL="66009" marR="66009" marT="66009" marB="660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>
                          <a:effectLst/>
                          <a:latin typeface="inherit"/>
                        </a:rPr>
                        <a:t>false</a:t>
                      </a:r>
                    </a:p>
                  </a:txBody>
                  <a:tcPr marL="66009" marR="66009" marT="66009" marB="660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dirty="0">
                          <a:effectLst/>
                          <a:latin typeface="inherit"/>
                        </a:rPr>
                        <a:t>Coordinate (0,0,1) does not satisfy p.</a:t>
                      </a:r>
                    </a:p>
                  </a:txBody>
                  <a:tcPr marL="66009" marR="66009" marT="66009" marB="660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136650"/>
                  </a:ext>
                </a:extLst>
              </a:tr>
              <a:tr h="47215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>
                          <a:effectLst/>
                          <a:latin typeface="inherit"/>
                        </a:rPr>
                        <a:t>(1,1,0)</a:t>
                      </a:r>
                    </a:p>
                  </a:txBody>
                  <a:tcPr marL="66009" marR="66009" marT="66009" marB="660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>
                          <a:effectLst/>
                          <a:latin typeface="inherit"/>
                        </a:rPr>
                        <a:t>true</a:t>
                      </a:r>
                    </a:p>
                  </a:txBody>
                  <a:tcPr marL="66009" marR="66009" marT="66009" marB="660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dirty="0">
                          <a:effectLst/>
                          <a:latin typeface="inherit"/>
                        </a:rPr>
                        <a:t>Coordinate (1,1,0) satisfies p.</a:t>
                      </a:r>
                    </a:p>
                  </a:txBody>
                  <a:tcPr marL="66009" marR="66009" marT="66009" marB="660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089955"/>
                  </a:ext>
                </a:extLst>
              </a:tr>
              <a:tr h="47215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>
                          <a:effectLst/>
                          <a:latin typeface="inherit"/>
                        </a:rPr>
                        <a:t>(0,1,1)</a:t>
                      </a:r>
                    </a:p>
                  </a:txBody>
                  <a:tcPr marL="66009" marR="66009" marT="66009" marB="660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>
                          <a:effectLst/>
                          <a:latin typeface="inherit"/>
                        </a:rPr>
                        <a:t>true</a:t>
                      </a:r>
                    </a:p>
                  </a:txBody>
                  <a:tcPr marL="66009" marR="66009" marT="66009" marB="660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dirty="0">
                          <a:effectLst/>
                          <a:latin typeface="inherit"/>
                        </a:rPr>
                        <a:t>Coordinate (0,1,1) satisfies p.</a:t>
                      </a:r>
                    </a:p>
                  </a:txBody>
                  <a:tcPr marL="66009" marR="66009" marT="66009" marB="660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530868"/>
                  </a:ext>
                </a:extLst>
              </a:tr>
              <a:tr h="47215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>
                          <a:effectLst/>
                          <a:latin typeface="inherit"/>
                        </a:rPr>
                        <a:t>(1,1,1)</a:t>
                      </a:r>
                    </a:p>
                  </a:txBody>
                  <a:tcPr marL="66009" marR="66009" marT="66009" marB="660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>
                          <a:effectLst/>
                          <a:latin typeface="inherit"/>
                        </a:rPr>
                        <a:t>false</a:t>
                      </a:r>
                    </a:p>
                  </a:txBody>
                  <a:tcPr marL="66009" marR="66009" marT="66009" marB="660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dirty="0">
                          <a:effectLst/>
                          <a:latin typeface="inherit"/>
                        </a:rPr>
                        <a:t>Coordinate (1,1,1) does not satisfy p.</a:t>
                      </a:r>
                    </a:p>
                  </a:txBody>
                  <a:tcPr marL="66009" marR="66009" marT="66009" marB="6600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21422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15065" y="5738243"/>
            <a:ext cx="8666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Observe: x – y + z = 0 is semantically equivalent to x + z = y</a:t>
            </a:r>
          </a:p>
        </p:txBody>
      </p:sp>
    </p:spTree>
    <p:extLst>
      <p:ext uri="{BB962C8B-B14F-4D97-AF65-F5344CB8AC3E}">
        <p14:creationId xmlns:p14="http://schemas.microsoft.com/office/powerpoint/2010/main" val="4125089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x + z = y for a fixed value of 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 = 0 </a:t>
            </a:r>
            <a:r>
              <a:rPr lang="en-US" dirty="0">
                <a:sym typeface="Wingdings" panose="05000000000000000000" pitchFamily="2" charset="2"/>
              </a:rPr>
              <a:t> {  (0,0,0)  }</a:t>
            </a:r>
          </a:p>
          <a:p>
            <a:r>
              <a:rPr lang="en-US" dirty="0">
                <a:sym typeface="Wingdings" panose="05000000000000000000" pitchFamily="2" charset="2"/>
              </a:rPr>
              <a:t>y = 1  {  (1,1,0), (0,1,1)  }</a:t>
            </a:r>
          </a:p>
          <a:p>
            <a:r>
              <a:rPr lang="en-US" dirty="0">
                <a:sym typeface="Wingdings" panose="05000000000000000000" pitchFamily="2" charset="2"/>
              </a:rPr>
              <a:t>y = 2  {  (2,2,0), (1,2,1), (0,2,2) }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26861" y="3689964"/>
            <a:ext cx="8113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Question: How many points satisfy p when y equals 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26861" y="4678088"/>
            <a:ext cx="85303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AKA: How many non-negative integer solutions are there </a:t>
            </a:r>
          </a:p>
          <a:p>
            <a:r>
              <a:rPr lang="en-US" sz="2800" dirty="0"/>
              <a:t>         to the </a:t>
            </a:r>
            <a:r>
              <a:rPr lang="en-US" sz="2800" dirty="0">
                <a:solidFill>
                  <a:srgbClr val="FFC000"/>
                </a:solidFill>
              </a:rPr>
              <a:t>linear Diophantine equation</a:t>
            </a:r>
            <a:r>
              <a:rPr lang="en-US" sz="2800" dirty="0"/>
              <a:t> x + z = n?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44995" y="5992297"/>
            <a:ext cx="2552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potayto</a:t>
            </a:r>
            <a:r>
              <a:rPr lang="en-US" sz="2800" dirty="0"/>
              <a:t> </a:t>
            </a:r>
            <a:r>
              <a:rPr lang="en-US" sz="2800" dirty="0" err="1"/>
              <a:t>potahto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9023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sets to model the problem when y = 4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1329050" y="1835692"/>
            <a:ext cx="8924340" cy="1507714"/>
            <a:chOff x="1329050" y="1835692"/>
            <a:chExt cx="8924340" cy="1507714"/>
          </a:xfrm>
        </p:grpSpPr>
        <p:sp>
          <p:nvSpPr>
            <p:cNvPr id="9" name="Freeform: Shape 8"/>
            <p:cNvSpPr/>
            <p:nvPr/>
          </p:nvSpPr>
          <p:spPr>
            <a:xfrm>
              <a:off x="1329050" y="1835692"/>
              <a:ext cx="1260797" cy="1445271"/>
            </a:xfrm>
            <a:custGeom>
              <a:avLst/>
              <a:gdLst>
                <a:gd name="connsiteX0" fmla="*/ 28036 w 1260797"/>
                <a:gd name="connsiteY0" fmla="*/ 885737 h 1445271"/>
                <a:gd name="connsiteX1" fmla="*/ 216721 w 1260797"/>
                <a:gd name="connsiteY1" fmla="*/ 1444537 h 1445271"/>
                <a:gd name="connsiteX2" fmla="*/ 1254493 w 1260797"/>
                <a:gd name="connsiteY2" fmla="*/ 980079 h 1445271"/>
                <a:gd name="connsiteX3" fmla="*/ 623121 w 1260797"/>
                <a:gd name="connsiteY3" fmla="*/ 365 h 1445271"/>
                <a:gd name="connsiteX4" fmla="*/ 28036 w 1260797"/>
                <a:gd name="connsiteY4" fmla="*/ 885737 h 1445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797" h="1445271">
                  <a:moveTo>
                    <a:pt x="28036" y="885737"/>
                  </a:moveTo>
                  <a:cubicBezTo>
                    <a:pt x="-39697" y="1126432"/>
                    <a:pt x="12311" y="1428813"/>
                    <a:pt x="216721" y="1444537"/>
                  </a:cubicBezTo>
                  <a:cubicBezTo>
                    <a:pt x="421131" y="1460261"/>
                    <a:pt x="1186760" y="1220774"/>
                    <a:pt x="1254493" y="980079"/>
                  </a:cubicBezTo>
                  <a:cubicBezTo>
                    <a:pt x="1322226" y="739384"/>
                    <a:pt x="826321" y="18508"/>
                    <a:pt x="623121" y="365"/>
                  </a:cubicBezTo>
                  <a:cubicBezTo>
                    <a:pt x="419921" y="-17778"/>
                    <a:pt x="95769" y="645042"/>
                    <a:pt x="28036" y="885737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25102" y="2265939"/>
              <a:ext cx="11448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union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59352" y="2265939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=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5095507" y="1835692"/>
              <a:ext cx="1260797" cy="1445271"/>
              <a:chOff x="5095507" y="1835692"/>
              <a:chExt cx="1260797" cy="1445271"/>
            </a:xfrm>
          </p:grpSpPr>
          <p:sp>
            <p:nvSpPr>
              <p:cNvPr id="10" name="Freeform: Shape 9"/>
              <p:cNvSpPr/>
              <p:nvPr/>
            </p:nvSpPr>
            <p:spPr>
              <a:xfrm>
                <a:off x="5095507" y="1835692"/>
                <a:ext cx="1260797" cy="1445271"/>
              </a:xfrm>
              <a:custGeom>
                <a:avLst/>
                <a:gdLst>
                  <a:gd name="connsiteX0" fmla="*/ 28036 w 1260797"/>
                  <a:gd name="connsiteY0" fmla="*/ 885737 h 1445271"/>
                  <a:gd name="connsiteX1" fmla="*/ 216721 w 1260797"/>
                  <a:gd name="connsiteY1" fmla="*/ 1444537 h 1445271"/>
                  <a:gd name="connsiteX2" fmla="*/ 1254493 w 1260797"/>
                  <a:gd name="connsiteY2" fmla="*/ 980079 h 1445271"/>
                  <a:gd name="connsiteX3" fmla="*/ 623121 w 1260797"/>
                  <a:gd name="connsiteY3" fmla="*/ 365 h 1445271"/>
                  <a:gd name="connsiteX4" fmla="*/ 28036 w 1260797"/>
                  <a:gd name="connsiteY4" fmla="*/ 885737 h 1445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0797" h="1445271">
                    <a:moveTo>
                      <a:pt x="28036" y="885737"/>
                    </a:moveTo>
                    <a:cubicBezTo>
                      <a:pt x="-39697" y="1126432"/>
                      <a:pt x="12311" y="1428813"/>
                      <a:pt x="216721" y="1444537"/>
                    </a:cubicBezTo>
                    <a:cubicBezTo>
                      <a:pt x="421131" y="1460261"/>
                      <a:pt x="1186760" y="1220774"/>
                      <a:pt x="1254493" y="980079"/>
                    </a:cubicBezTo>
                    <a:cubicBezTo>
                      <a:pt x="1322226" y="739384"/>
                      <a:pt x="826321" y="18508"/>
                      <a:pt x="623121" y="365"/>
                    </a:cubicBezTo>
                    <a:cubicBezTo>
                      <a:pt x="419921" y="-17778"/>
                      <a:pt x="95769" y="645042"/>
                      <a:pt x="28036" y="885737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Oval 18"/>
              <p:cNvSpPr>
                <a:spLocks noChangeAspect="1"/>
              </p:cNvSpPr>
              <p:nvPr/>
            </p:nvSpPr>
            <p:spPr>
              <a:xfrm>
                <a:off x="5607066" y="2165355"/>
                <a:ext cx="201168" cy="20116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>
                <a:spLocks noChangeAspect="1"/>
              </p:cNvSpPr>
              <p:nvPr/>
            </p:nvSpPr>
            <p:spPr>
              <a:xfrm>
                <a:off x="5385793" y="2558326"/>
                <a:ext cx="201168" cy="20116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>
                <a:spLocks noChangeAspect="1"/>
              </p:cNvSpPr>
              <p:nvPr/>
            </p:nvSpPr>
            <p:spPr>
              <a:xfrm>
                <a:off x="5725905" y="2520187"/>
                <a:ext cx="201168" cy="20116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>
                <a:spLocks noChangeAspect="1"/>
              </p:cNvSpPr>
              <p:nvPr/>
            </p:nvSpPr>
            <p:spPr>
              <a:xfrm>
                <a:off x="5566248" y="2913158"/>
                <a:ext cx="201168" cy="20116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8992593" y="1898135"/>
              <a:ext cx="1260797" cy="1445271"/>
              <a:chOff x="5095507" y="1835692"/>
              <a:chExt cx="1260797" cy="1445271"/>
            </a:xfrm>
          </p:grpSpPr>
          <p:sp>
            <p:nvSpPr>
              <p:cNvPr id="25" name="Freeform: Shape 24"/>
              <p:cNvSpPr/>
              <p:nvPr/>
            </p:nvSpPr>
            <p:spPr>
              <a:xfrm>
                <a:off x="5095507" y="1835692"/>
                <a:ext cx="1260797" cy="1445271"/>
              </a:xfrm>
              <a:custGeom>
                <a:avLst/>
                <a:gdLst>
                  <a:gd name="connsiteX0" fmla="*/ 28036 w 1260797"/>
                  <a:gd name="connsiteY0" fmla="*/ 885737 h 1445271"/>
                  <a:gd name="connsiteX1" fmla="*/ 216721 w 1260797"/>
                  <a:gd name="connsiteY1" fmla="*/ 1444537 h 1445271"/>
                  <a:gd name="connsiteX2" fmla="*/ 1254493 w 1260797"/>
                  <a:gd name="connsiteY2" fmla="*/ 980079 h 1445271"/>
                  <a:gd name="connsiteX3" fmla="*/ 623121 w 1260797"/>
                  <a:gd name="connsiteY3" fmla="*/ 365 h 1445271"/>
                  <a:gd name="connsiteX4" fmla="*/ 28036 w 1260797"/>
                  <a:gd name="connsiteY4" fmla="*/ 885737 h 1445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0797" h="1445271">
                    <a:moveTo>
                      <a:pt x="28036" y="885737"/>
                    </a:moveTo>
                    <a:cubicBezTo>
                      <a:pt x="-39697" y="1126432"/>
                      <a:pt x="12311" y="1428813"/>
                      <a:pt x="216721" y="1444537"/>
                    </a:cubicBezTo>
                    <a:cubicBezTo>
                      <a:pt x="421131" y="1460261"/>
                      <a:pt x="1186760" y="1220774"/>
                      <a:pt x="1254493" y="980079"/>
                    </a:cubicBezTo>
                    <a:cubicBezTo>
                      <a:pt x="1322226" y="739384"/>
                      <a:pt x="826321" y="18508"/>
                      <a:pt x="623121" y="365"/>
                    </a:cubicBezTo>
                    <a:cubicBezTo>
                      <a:pt x="419921" y="-17778"/>
                      <a:pt x="95769" y="645042"/>
                      <a:pt x="28036" y="885737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Oval 25"/>
              <p:cNvSpPr>
                <a:spLocks noChangeAspect="1"/>
              </p:cNvSpPr>
              <p:nvPr/>
            </p:nvSpPr>
            <p:spPr>
              <a:xfrm>
                <a:off x="5607066" y="2165355"/>
                <a:ext cx="201168" cy="20116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>
                <a:spLocks noChangeAspect="1"/>
              </p:cNvSpPr>
              <p:nvPr/>
            </p:nvSpPr>
            <p:spPr>
              <a:xfrm>
                <a:off x="5385793" y="2558326"/>
                <a:ext cx="201168" cy="20116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>
                <a:spLocks noChangeAspect="1"/>
              </p:cNvSpPr>
              <p:nvPr/>
            </p:nvSpPr>
            <p:spPr>
              <a:xfrm>
                <a:off x="5725905" y="2520187"/>
                <a:ext cx="201168" cy="20116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>
                <a:spLocks noChangeAspect="1"/>
              </p:cNvSpPr>
              <p:nvPr/>
            </p:nvSpPr>
            <p:spPr>
              <a:xfrm>
                <a:off x="5566248" y="2913158"/>
                <a:ext cx="201168" cy="20116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1322125" y="3856212"/>
            <a:ext cx="8931264" cy="1461345"/>
            <a:chOff x="1322125" y="3856212"/>
            <a:chExt cx="8931264" cy="1461345"/>
          </a:xfrm>
        </p:grpSpPr>
        <p:sp>
          <p:nvSpPr>
            <p:cNvPr id="16" name="TextBox 15"/>
            <p:cNvSpPr txBox="1"/>
            <p:nvPr/>
          </p:nvSpPr>
          <p:spPr>
            <a:xfrm>
              <a:off x="2965445" y="4286461"/>
              <a:ext cx="11448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union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399695" y="4286461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=</a:t>
              </a:r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8992592" y="3856212"/>
              <a:ext cx="1260797" cy="1445271"/>
            </a:xfrm>
            <a:custGeom>
              <a:avLst/>
              <a:gdLst>
                <a:gd name="connsiteX0" fmla="*/ 28036 w 1260797"/>
                <a:gd name="connsiteY0" fmla="*/ 885737 h 1445271"/>
                <a:gd name="connsiteX1" fmla="*/ 216721 w 1260797"/>
                <a:gd name="connsiteY1" fmla="*/ 1444537 h 1445271"/>
                <a:gd name="connsiteX2" fmla="*/ 1254493 w 1260797"/>
                <a:gd name="connsiteY2" fmla="*/ 980079 h 1445271"/>
                <a:gd name="connsiteX3" fmla="*/ 623121 w 1260797"/>
                <a:gd name="connsiteY3" fmla="*/ 365 h 1445271"/>
                <a:gd name="connsiteX4" fmla="*/ 28036 w 1260797"/>
                <a:gd name="connsiteY4" fmla="*/ 885737 h 1445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797" h="1445271">
                  <a:moveTo>
                    <a:pt x="28036" y="885737"/>
                  </a:moveTo>
                  <a:cubicBezTo>
                    <a:pt x="-39697" y="1126432"/>
                    <a:pt x="12311" y="1428813"/>
                    <a:pt x="216721" y="1444537"/>
                  </a:cubicBezTo>
                  <a:cubicBezTo>
                    <a:pt x="421131" y="1460261"/>
                    <a:pt x="1186760" y="1220774"/>
                    <a:pt x="1254493" y="980079"/>
                  </a:cubicBezTo>
                  <a:cubicBezTo>
                    <a:pt x="1322226" y="739384"/>
                    <a:pt x="826321" y="18508"/>
                    <a:pt x="623121" y="365"/>
                  </a:cubicBezTo>
                  <a:cubicBezTo>
                    <a:pt x="419921" y="-17778"/>
                    <a:pt x="95769" y="645042"/>
                    <a:pt x="28036" y="885737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9504151" y="4185875"/>
              <a:ext cx="201168" cy="20116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9282878" y="4578846"/>
              <a:ext cx="201168" cy="20116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9622990" y="4540707"/>
              <a:ext cx="201168" cy="20116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9463333" y="4933678"/>
              <a:ext cx="201168" cy="20116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/>
            <p:cNvSpPr/>
            <p:nvPr/>
          </p:nvSpPr>
          <p:spPr>
            <a:xfrm>
              <a:off x="5080992" y="3872286"/>
              <a:ext cx="1260797" cy="1445271"/>
            </a:xfrm>
            <a:custGeom>
              <a:avLst/>
              <a:gdLst>
                <a:gd name="connsiteX0" fmla="*/ 28036 w 1260797"/>
                <a:gd name="connsiteY0" fmla="*/ 885737 h 1445271"/>
                <a:gd name="connsiteX1" fmla="*/ 216721 w 1260797"/>
                <a:gd name="connsiteY1" fmla="*/ 1444537 h 1445271"/>
                <a:gd name="connsiteX2" fmla="*/ 1254493 w 1260797"/>
                <a:gd name="connsiteY2" fmla="*/ 980079 h 1445271"/>
                <a:gd name="connsiteX3" fmla="*/ 623121 w 1260797"/>
                <a:gd name="connsiteY3" fmla="*/ 365 h 1445271"/>
                <a:gd name="connsiteX4" fmla="*/ 28036 w 1260797"/>
                <a:gd name="connsiteY4" fmla="*/ 885737 h 1445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797" h="1445271">
                  <a:moveTo>
                    <a:pt x="28036" y="885737"/>
                  </a:moveTo>
                  <a:cubicBezTo>
                    <a:pt x="-39697" y="1126432"/>
                    <a:pt x="12311" y="1428813"/>
                    <a:pt x="216721" y="1444537"/>
                  </a:cubicBezTo>
                  <a:cubicBezTo>
                    <a:pt x="421131" y="1460261"/>
                    <a:pt x="1186760" y="1220774"/>
                    <a:pt x="1254493" y="980079"/>
                  </a:cubicBezTo>
                  <a:cubicBezTo>
                    <a:pt x="1322226" y="739384"/>
                    <a:pt x="826321" y="18508"/>
                    <a:pt x="623121" y="365"/>
                  </a:cubicBezTo>
                  <a:cubicBezTo>
                    <a:pt x="419921" y="-17778"/>
                    <a:pt x="95769" y="645042"/>
                    <a:pt x="28036" y="885737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5371278" y="4594920"/>
              <a:ext cx="201168" cy="20116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5711390" y="4556781"/>
              <a:ext cx="201168" cy="20116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5551733" y="4949752"/>
              <a:ext cx="201168" cy="20116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/>
            <p:cNvSpPr/>
            <p:nvPr/>
          </p:nvSpPr>
          <p:spPr>
            <a:xfrm>
              <a:off x="1322125" y="3872284"/>
              <a:ext cx="1260797" cy="1445271"/>
            </a:xfrm>
            <a:custGeom>
              <a:avLst/>
              <a:gdLst>
                <a:gd name="connsiteX0" fmla="*/ 28036 w 1260797"/>
                <a:gd name="connsiteY0" fmla="*/ 885737 h 1445271"/>
                <a:gd name="connsiteX1" fmla="*/ 216721 w 1260797"/>
                <a:gd name="connsiteY1" fmla="*/ 1444537 h 1445271"/>
                <a:gd name="connsiteX2" fmla="*/ 1254493 w 1260797"/>
                <a:gd name="connsiteY2" fmla="*/ 980079 h 1445271"/>
                <a:gd name="connsiteX3" fmla="*/ 623121 w 1260797"/>
                <a:gd name="connsiteY3" fmla="*/ 365 h 1445271"/>
                <a:gd name="connsiteX4" fmla="*/ 28036 w 1260797"/>
                <a:gd name="connsiteY4" fmla="*/ 885737 h 1445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797" h="1445271">
                  <a:moveTo>
                    <a:pt x="28036" y="885737"/>
                  </a:moveTo>
                  <a:cubicBezTo>
                    <a:pt x="-39697" y="1126432"/>
                    <a:pt x="12311" y="1428813"/>
                    <a:pt x="216721" y="1444537"/>
                  </a:cubicBezTo>
                  <a:cubicBezTo>
                    <a:pt x="421131" y="1460261"/>
                    <a:pt x="1186760" y="1220774"/>
                    <a:pt x="1254493" y="980079"/>
                  </a:cubicBezTo>
                  <a:cubicBezTo>
                    <a:pt x="1322226" y="739384"/>
                    <a:pt x="826321" y="18508"/>
                    <a:pt x="623121" y="365"/>
                  </a:cubicBezTo>
                  <a:cubicBezTo>
                    <a:pt x="419921" y="-17778"/>
                    <a:pt x="95769" y="645042"/>
                    <a:pt x="28036" y="885737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1833684" y="4201947"/>
              <a:ext cx="201168" cy="20116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640784" y="5034262"/>
            <a:ext cx="8196839" cy="1619538"/>
            <a:chOff x="1640784" y="5034262"/>
            <a:chExt cx="8196839" cy="1619538"/>
          </a:xfrm>
        </p:grpSpPr>
        <p:grpSp>
          <p:nvGrpSpPr>
            <p:cNvPr id="51" name="Group 50"/>
            <p:cNvGrpSpPr/>
            <p:nvPr/>
          </p:nvGrpSpPr>
          <p:grpSpPr>
            <a:xfrm>
              <a:off x="1640784" y="5034262"/>
              <a:ext cx="470743" cy="1619538"/>
              <a:chOff x="5080990" y="5585254"/>
              <a:chExt cx="470743" cy="1619538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5080992" y="5585254"/>
                <a:ext cx="47074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dirty="0"/>
                  <a:t>.</a:t>
                </a:r>
              </a:p>
            </p:txBody>
          </p:sp>
          <p:grpSp>
            <p:nvGrpSpPr>
              <p:cNvPr id="50" name="Group 49"/>
              <p:cNvGrpSpPr/>
              <p:nvPr/>
            </p:nvGrpSpPr>
            <p:grpSpPr>
              <a:xfrm>
                <a:off x="5080990" y="5841025"/>
                <a:ext cx="470742" cy="1363767"/>
                <a:chOff x="5080990" y="5841025"/>
                <a:chExt cx="470742" cy="1363767"/>
              </a:xfrm>
            </p:grpSpPr>
            <p:sp>
              <p:nvSpPr>
                <p:cNvPr id="48" name="TextBox 47"/>
                <p:cNvSpPr txBox="1"/>
                <p:nvPr/>
              </p:nvSpPr>
              <p:spPr>
                <a:xfrm>
                  <a:off x="5080991" y="5841025"/>
                  <a:ext cx="470741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600" dirty="0"/>
                    <a:t>.</a:t>
                  </a: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5080990" y="6096796"/>
                  <a:ext cx="470741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600" dirty="0"/>
                    <a:t>.</a:t>
                  </a:r>
                </a:p>
              </p:txBody>
            </p:sp>
          </p:grpSp>
        </p:grpSp>
        <p:grpSp>
          <p:nvGrpSpPr>
            <p:cNvPr id="52" name="Group 51"/>
            <p:cNvGrpSpPr/>
            <p:nvPr/>
          </p:nvGrpSpPr>
          <p:grpSpPr>
            <a:xfrm>
              <a:off x="5371989" y="5034262"/>
              <a:ext cx="470743" cy="1619538"/>
              <a:chOff x="5080990" y="5585254"/>
              <a:chExt cx="470743" cy="1619538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5080992" y="5585254"/>
                <a:ext cx="47074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dirty="0"/>
                  <a:t>.</a:t>
                </a:r>
              </a:p>
            </p:txBody>
          </p:sp>
          <p:grpSp>
            <p:nvGrpSpPr>
              <p:cNvPr id="54" name="Group 53"/>
              <p:cNvGrpSpPr/>
              <p:nvPr/>
            </p:nvGrpSpPr>
            <p:grpSpPr>
              <a:xfrm>
                <a:off x="5080990" y="5841025"/>
                <a:ext cx="470742" cy="1363767"/>
                <a:chOff x="5080990" y="5841025"/>
                <a:chExt cx="470742" cy="1363767"/>
              </a:xfrm>
            </p:grpSpPr>
            <p:sp>
              <p:nvSpPr>
                <p:cNvPr id="55" name="TextBox 54"/>
                <p:cNvSpPr txBox="1"/>
                <p:nvPr/>
              </p:nvSpPr>
              <p:spPr>
                <a:xfrm>
                  <a:off x="5080991" y="5841025"/>
                  <a:ext cx="470741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600" dirty="0"/>
                    <a:t>.</a:t>
                  </a:r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5080990" y="6096796"/>
                  <a:ext cx="470741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600" dirty="0"/>
                    <a:t>.</a:t>
                  </a:r>
                </a:p>
              </p:txBody>
            </p:sp>
          </p:grpSp>
        </p:grpSp>
        <p:grpSp>
          <p:nvGrpSpPr>
            <p:cNvPr id="57" name="Group 56"/>
            <p:cNvGrpSpPr/>
            <p:nvPr/>
          </p:nvGrpSpPr>
          <p:grpSpPr>
            <a:xfrm>
              <a:off x="9366880" y="5034262"/>
              <a:ext cx="470743" cy="1619538"/>
              <a:chOff x="5080990" y="5585254"/>
              <a:chExt cx="470743" cy="1619538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5080992" y="5585254"/>
                <a:ext cx="47074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dirty="0"/>
                  <a:t>.</a:t>
                </a:r>
              </a:p>
            </p:txBody>
          </p:sp>
          <p:grpSp>
            <p:nvGrpSpPr>
              <p:cNvPr id="59" name="Group 58"/>
              <p:cNvGrpSpPr/>
              <p:nvPr/>
            </p:nvGrpSpPr>
            <p:grpSpPr>
              <a:xfrm>
                <a:off x="5080990" y="5841025"/>
                <a:ext cx="470742" cy="1363767"/>
                <a:chOff x="5080990" y="5841025"/>
                <a:chExt cx="470742" cy="1363767"/>
              </a:xfrm>
            </p:grpSpPr>
            <p:sp>
              <p:nvSpPr>
                <p:cNvPr id="60" name="TextBox 59"/>
                <p:cNvSpPr txBox="1"/>
                <p:nvPr/>
              </p:nvSpPr>
              <p:spPr>
                <a:xfrm>
                  <a:off x="5080991" y="5841025"/>
                  <a:ext cx="470741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600" dirty="0"/>
                    <a:t>.</a:t>
                  </a: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5080990" y="6096796"/>
                  <a:ext cx="470741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600" dirty="0"/>
                    <a:t>.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7064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unary notation to model the problem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294742" y="2300513"/>
            <a:ext cx="4760686" cy="2677656"/>
            <a:chOff x="3251199" y="2510971"/>
            <a:chExt cx="4760686" cy="2677656"/>
          </a:xfrm>
        </p:grpSpPr>
        <p:sp>
          <p:nvSpPr>
            <p:cNvPr id="7" name="TextBox 6"/>
            <p:cNvSpPr txBox="1"/>
            <p:nvPr/>
          </p:nvSpPr>
          <p:spPr>
            <a:xfrm>
              <a:off x="3556001" y="2510971"/>
              <a:ext cx="3958135" cy="267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x	+	z	= ||||</a:t>
              </a:r>
            </a:p>
            <a:p>
              <a:r>
                <a:rPr lang="en-US" sz="2800" dirty="0"/>
                <a:t>0 	+ 	|||| 	= ||||</a:t>
              </a:r>
            </a:p>
            <a:p>
              <a:r>
                <a:rPr lang="en-US" sz="2800" dirty="0"/>
                <a:t>| 	+ 	|||    	= ||||</a:t>
              </a:r>
            </a:p>
            <a:p>
              <a:r>
                <a:rPr lang="en-US" sz="2800" dirty="0"/>
                <a:t>|| 	+ 	|| 	= |||| </a:t>
              </a:r>
            </a:p>
            <a:p>
              <a:r>
                <a:rPr lang="en-US" sz="2800" dirty="0"/>
                <a:t>|||	+	|	= ||||</a:t>
              </a:r>
            </a:p>
            <a:p>
              <a:r>
                <a:rPr lang="en-US" sz="2800" dirty="0"/>
                <a:t>||||	+	0	= ||||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 flipV="1">
              <a:off x="3251199" y="3004457"/>
              <a:ext cx="4760686" cy="290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567626" y="5867717"/>
            <a:ext cx="11127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Observe: When y = 4, there is a solution for all values of x in the range 0…4 </a:t>
            </a:r>
          </a:p>
        </p:txBody>
      </p:sp>
    </p:spTree>
    <p:extLst>
      <p:ext uri="{BB962C8B-B14F-4D97-AF65-F5344CB8AC3E}">
        <p14:creationId xmlns:p14="http://schemas.microsoft.com/office/powerpoint/2010/main" val="352300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885</Words>
  <Application>Microsoft Office PowerPoint</Application>
  <PresentationFormat>Widescreen</PresentationFormat>
  <Paragraphs>230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Courier 10 Pitch</vt:lpstr>
      <vt:lpstr>inherit</vt:lpstr>
      <vt:lpstr>Quattrocento Sans</vt:lpstr>
      <vt:lpstr>Wingdings</vt:lpstr>
      <vt:lpstr>Office Theme</vt:lpstr>
      <vt:lpstr>Slanted Triangles</vt:lpstr>
      <vt:lpstr>Example 1</vt:lpstr>
      <vt:lpstr>Example 1</vt:lpstr>
      <vt:lpstr>The Code</vt:lpstr>
      <vt:lpstr>Analysis</vt:lpstr>
      <vt:lpstr>PowerPoint Presentation</vt:lpstr>
      <vt:lpstr>Evaluating x + z = y for a fixed value of y</vt:lpstr>
      <vt:lpstr>Using sets to model the problem when y = 4</vt:lpstr>
      <vt:lpstr>Using unary notation to model the problem</vt:lpstr>
      <vt:lpstr>In general</vt:lpstr>
      <vt:lpstr>Code Restructuring 1</vt:lpstr>
      <vt:lpstr>Code Restructuring 2</vt:lpstr>
      <vt:lpstr>Example 2</vt:lpstr>
      <vt:lpstr>Objective</vt:lpstr>
      <vt:lpstr>PowerPoint Presentation</vt:lpstr>
      <vt:lpstr>A mapping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Variations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 Winter</dc:creator>
  <cp:lastModifiedBy>Victor Winter</cp:lastModifiedBy>
  <cp:revision>32</cp:revision>
  <dcterms:created xsi:type="dcterms:W3CDTF">2016-11-17T14:24:36Z</dcterms:created>
  <dcterms:modified xsi:type="dcterms:W3CDTF">2016-11-30T14:12:55Z</dcterms:modified>
</cp:coreProperties>
</file>